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sldIdLst>
    <p:sldId id="279" r:id="rId5"/>
    <p:sldId id="256" r:id="rId6"/>
    <p:sldId id="263" r:id="rId7"/>
    <p:sldId id="266" r:id="rId8"/>
    <p:sldId id="276" r:id="rId9"/>
    <p:sldId id="267" r:id="rId10"/>
    <p:sldId id="268" r:id="rId11"/>
    <p:sldId id="277" r:id="rId12"/>
    <p:sldId id="270" r:id="rId13"/>
    <p:sldId id="271" r:id="rId14"/>
    <p:sldId id="269" r:id="rId15"/>
    <p:sldId id="259" r:id="rId16"/>
    <p:sldId id="265" r:id="rId17"/>
    <p:sldId id="258" r:id="rId18"/>
    <p:sldId id="260" r:id="rId19"/>
    <p:sldId id="261" r:id="rId20"/>
    <p:sldId id="26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20AA1-88F7-404D-98EB-336C3EFA86F6}" v="3" dt="2025-09-26T10:38:00.4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 Tervonen" userId="3a6898b4-aa1b-4e7e-ab66-005bd00cfca6" providerId="ADAL" clId="{0FE040E8-9E70-4DFC-89E9-1DC858672AD3}"/>
    <pc:docChg chg="custSel addSld delSld modSld sldOrd">
      <pc:chgData name="Tiina Tervonen" userId="3a6898b4-aa1b-4e7e-ab66-005bd00cfca6" providerId="ADAL" clId="{0FE040E8-9E70-4DFC-89E9-1DC858672AD3}" dt="2025-08-14T12:11:13.634" v="377" actId="20577"/>
      <pc:docMkLst>
        <pc:docMk/>
      </pc:docMkLst>
      <pc:sldChg chg="ord">
        <pc:chgData name="Tiina Tervonen" userId="3a6898b4-aa1b-4e7e-ab66-005bd00cfca6" providerId="ADAL" clId="{0FE040E8-9E70-4DFC-89E9-1DC858672AD3}" dt="2025-08-14T12:07:02.925" v="2"/>
        <pc:sldMkLst>
          <pc:docMk/>
          <pc:sldMk cId="2770804052" sldId="256"/>
        </pc:sldMkLst>
      </pc:sldChg>
      <pc:sldChg chg="new del">
        <pc:chgData name="Tiina Tervonen" userId="3a6898b4-aa1b-4e7e-ab66-005bd00cfca6" providerId="ADAL" clId="{0FE040E8-9E70-4DFC-89E9-1DC858672AD3}" dt="2025-08-14T12:07:14.945" v="4" actId="47"/>
        <pc:sldMkLst>
          <pc:docMk/>
          <pc:sldMk cId="865775622" sldId="278"/>
        </pc:sldMkLst>
      </pc:sldChg>
      <pc:sldChg chg="delSp modSp new mod">
        <pc:chgData name="Tiina Tervonen" userId="3a6898b4-aa1b-4e7e-ab66-005bd00cfca6" providerId="ADAL" clId="{0FE040E8-9E70-4DFC-89E9-1DC858672AD3}" dt="2025-08-14T12:11:13.634" v="377" actId="20577"/>
        <pc:sldMkLst>
          <pc:docMk/>
          <pc:sldMk cId="537474748" sldId="279"/>
        </pc:sldMkLst>
      </pc:sldChg>
    </pc:docChg>
  </pc:docChgLst>
  <pc:docChgLst>
    <pc:chgData name="Tiina Tervonen" userId="3a6898b4-aa1b-4e7e-ab66-005bd00cfca6" providerId="ADAL" clId="{DA926CBD-B3D9-499F-AFD7-80428259F561}"/>
    <pc:docChg chg="undo custSel addSld delSld modSld">
      <pc:chgData name="Tiina Tervonen" userId="3a6898b4-aa1b-4e7e-ab66-005bd00cfca6" providerId="ADAL" clId="{DA926CBD-B3D9-499F-AFD7-80428259F561}" dt="2025-06-17T08:55:23.719" v="454" actId="313"/>
      <pc:docMkLst>
        <pc:docMk/>
      </pc:docMkLst>
      <pc:sldChg chg="addSp delSp modSp del mod">
        <pc:chgData name="Tiina Tervonen" userId="3a6898b4-aa1b-4e7e-ab66-005bd00cfca6" providerId="ADAL" clId="{DA926CBD-B3D9-499F-AFD7-80428259F561}" dt="2025-06-17T08:52:47.082" v="381" actId="47"/>
        <pc:sldMkLst>
          <pc:docMk/>
          <pc:sldMk cId="1559161791" sldId="272"/>
        </pc:sldMkLst>
      </pc:sldChg>
      <pc:sldChg chg="delSp modSp add mod">
        <pc:chgData name="Tiina Tervonen" userId="3a6898b4-aa1b-4e7e-ab66-005bd00cfca6" providerId="ADAL" clId="{DA926CBD-B3D9-499F-AFD7-80428259F561}" dt="2025-06-17T08:55:23.719" v="454" actId="313"/>
        <pc:sldMkLst>
          <pc:docMk/>
          <pc:sldMk cId="3598606374" sldId="276"/>
        </pc:sldMkLst>
      </pc:sldChg>
      <pc:sldChg chg="modSp add mod">
        <pc:chgData name="Tiina Tervonen" userId="3a6898b4-aa1b-4e7e-ab66-005bd00cfca6" providerId="ADAL" clId="{DA926CBD-B3D9-499F-AFD7-80428259F561}" dt="2025-06-17T08:54:50.200" v="449" actId="113"/>
        <pc:sldMkLst>
          <pc:docMk/>
          <pc:sldMk cId="738518830" sldId="277"/>
        </pc:sldMkLst>
      </pc:sldChg>
    </pc:docChg>
  </pc:docChgLst>
  <pc:docChgLst>
    <pc:chgData name="Tiina Tervonen" userId="3a6898b4-aa1b-4e7e-ab66-005bd00cfca6" providerId="ADAL" clId="{5D77783A-4113-4AF0-9884-5F72E4CF926B}"/>
    <pc:docChg chg="undo custSel modSld">
      <pc:chgData name="Tiina Tervonen" userId="3a6898b4-aa1b-4e7e-ab66-005bd00cfca6" providerId="ADAL" clId="{5D77783A-4113-4AF0-9884-5F72E4CF926B}" dt="2025-09-26T10:39:41.106" v="119" actId="20577"/>
      <pc:docMkLst>
        <pc:docMk/>
      </pc:docMkLst>
      <pc:sldChg chg="modSp mod">
        <pc:chgData name="Tiina Tervonen" userId="3a6898b4-aa1b-4e7e-ab66-005bd00cfca6" providerId="ADAL" clId="{5D77783A-4113-4AF0-9884-5F72E4CF926B}" dt="2025-09-26T10:38:17.763" v="111" actId="20577"/>
        <pc:sldMkLst>
          <pc:docMk/>
          <pc:sldMk cId="284865556" sldId="262"/>
        </pc:sldMkLst>
        <pc:graphicFrameChg chg="mod modGraphic">
          <ac:chgData name="Tiina Tervonen" userId="3a6898b4-aa1b-4e7e-ab66-005bd00cfca6" providerId="ADAL" clId="{5D77783A-4113-4AF0-9884-5F72E4CF926B}" dt="2025-09-26T10:38:17.763" v="111" actId="20577"/>
          <ac:graphicFrameMkLst>
            <pc:docMk/>
            <pc:sldMk cId="284865556" sldId="262"/>
            <ac:graphicFrameMk id="4" creationId="{A9A8BC51-A4A9-E6E8-32DD-BF0FC39A68CD}"/>
          </ac:graphicFrameMkLst>
        </pc:graphicFrameChg>
      </pc:sldChg>
      <pc:sldChg chg="addSp delSp modSp mod">
        <pc:chgData name="Tiina Tervonen" userId="3a6898b4-aa1b-4e7e-ab66-005bd00cfca6" providerId="ADAL" clId="{5D77783A-4113-4AF0-9884-5F72E4CF926B}" dt="2025-09-26T10:33:11.810" v="29" actId="6549"/>
        <pc:sldMkLst>
          <pc:docMk/>
          <pc:sldMk cId="4072730331" sldId="265"/>
        </pc:sldMkLst>
        <pc:spChg chg="mod">
          <ac:chgData name="Tiina Tervonen" userId="3a6898b4-aa1b-4e7e-ab66-005bd00cfca6" providerId="ADAL" clId="{5D77783A-4113-4AF0-9884-5F72E4CF926B}" dt="2025-09-26T10:33:11.810" v="29" actId="6549"/>
          <ac:spMkLst>
            <pc:docMk/>
            <pc:sldMk cId="4072730331" sldId="265"/>
            <ac:spMk id="3" creationId="{48F26231-3996-AC8D-784F-533368DE2530}"/>
          </ac:spMkLst>
        </pc:spChg>
        <pc:picChg chg="add del">
          <ac:chgData name="Tiina Tervonen" userId="3a6898b4-aa1b-4e7e-ab66-005bd00cfca6" providerId="ADAL" clId="{5D77783A-4113-4AF0-9884-5F72E4CF926B}" dt="2025-09-26T10:32:28.614" v="3" actId="22"/>
          <ac:picMkLst>
            <pc:docMk/>
            <pc:sldMk cId="4072730331" sldId="265"/>
            <ac:picMk id="6" creationId="{4AFE70B0-FAD7-1A7A-6D8A-43EB35F713EA}"/>
          </ac:picMkLst>
        </pc:picChg>
      </pc:sldChg>
      <pc:sldChg chg="modSp mod">
        <pc:chgData name="Tiina Tervonen" userId="3a6898b4-aa1b-4e7e-ab66-005bd00cfca6" providerId="ADAL" clId="{5D77783A-4113-4AF0-9884-5F72E4CF926B}" dt="2025-09-26T10:39:41.106" v="119" actId="20577"/>
        <pc:sldMkLst>
          <pc:docMk/>
          <pc:sldMk cId="187269802" sldId="274"/>
        </pc:sldMkLst>
        <pc:spChg chg="mod">
          <ac:chgData name="Tiina Tervonen" userId="3a6898b4-aa1b-4e7e-ab66-005bd00cfca6" providerId="ADAL" clId="{5D77783A-4113-4AF0-9884-5F72E4CF926B}" dt="2025-09-26T10:39:41.106" v="119" actId="20577"/>
          <ac:spMkLst>
            <pc:docMk/>
            <pc:sldMk cId="187269802" sldId="274"/>
            <ac:spMk id="2" creationId="{6A8B3E20-4C4E-6167-70C9-4F84AE0D28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3687-55A4-4911-A35B-A7A8C32E6167}" type="datetimeFigureOut">
              <a:rPr lang="en-FI" smtClean="0"/>
              <a:t>26/09/2025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8C6C4-88E1-49B6-B228-6DFA5E64DFB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1624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28C6C4-88E1-49B6-B228-6DFA5E64DFBD}" type="slidenum">
              <a:rPr lang="en-FI" smtClean="0"/>
              <a:t>7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8512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6722E-1B01-F124-11D7-2332CFFC7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4EC2CA-5D19-063D-3C5F-AF2FC684A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4AF49F-4B15-FA7A-D809-E78E5AD4C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55941-572D-7E46-1474-1D0F10AB4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28C6C4-88E1-49B6-B228-6DFA5E64DFBD}" type="slidenum">
              <a:rPr lang="en-FI" smtClean="0"/>
              <a:t>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98558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5B915-E001-C1D4-09EB-75E54F6B6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F3E8A2-D1BD-7504-15A5-B8829E238D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1AF571-8018-2BA1-844C-6A353239C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EF30E-AC03-0D12-4EE2-AC43EB77A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28C6C4-88E1-49B6-B228-6DFA5E64DFBD}" type="slidenum">
              <a:rPr lang="en-FI" smtClean="0"/>
              <a:t>9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00654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F9429-7710-8127-FEAB-A74406AD1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25E98F-D2D0-EBD7-DCDB-3CA5200F9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AC99C9-411D-8273-4B1F-B31EA8DACB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57488-2D01-FBAB-D00C-0C55BCAB89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28C6C4-88E1-49B6-B228-6DFA5E64DFBD}" type="slidenum">
              <a:rPr lang="en-FI" smtClean="0"/>
              <a:t>10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3712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50AB5-0130-F94D-DDBA-333B771B0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FF31A-C3BB-3C4E-69E1-49FA5195C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A7C82-4DFD-10F7-D4A5-6C5B46F18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E6CFF-A4BA-4B7C-BC38-C09CD87D027E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66A8F-9247-CFA1-E2F0-0BC99CD7D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5AE5B-FBF2-40D0-DFAF-3397DB79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6882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F1663-D407-BE66-6430-62A82BE3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01518-525F-2B61-F181-0B656346D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C6E0-FD5F-F54B-68DB-591599C33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F02A-B9E0-4B99-8967-A86A9944D19D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09298-F53E-D756-C60C-62A49E2C3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21786-3AF1-A59A-F09F-61DFA6EE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1999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0B774B-BCD0-C728-A6F1-C143BCDC70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EB003C-8E20-BE8C-AC4B-E910F0834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BC04A-282C-CE65-2466-141533B2F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F7F83-BA44-4E41-B346-271ACB798EBC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9CE7C-C6C9-A87C-9E17-D0F60764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9D569-6EBA-3F40-3298-C6E80D6C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0009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5F95-A3A3-5EFB-7A62-82E9B9E90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906B0-1410-2B67-5E74-1DA3B2AC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367F0-80CA-7522-4FC9-E1E9C516A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EDD5-F8FD-4818-ADCD-D0F4DF6B505E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39052-E63A-5FF8-6888-E37B386A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6BEC9-7FF3-2109-2E31-2A2C81B3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7213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F6C35-18F6-196D-F891-670B044E7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5F4E2-BA7D-71CD-7AB5-1A22B387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7BDF8-25F6-9C97-B04F-F71E7210A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BB9-DA09-4F5A-A728-F99C6E791A4A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3E1F1-FDDC-E71E-2776-A5620FBA4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49997-8881-9C80-F816-EE304DD90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4835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BC1-37EA-71A7-3D96-2768B19DC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20B1-85E9-828C-3560-45FFD564F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35D12-F0DB-9249-21C9-FF70E6FF3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C5C52-77D7-FA6B-426A-39FF6DFE2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9E436-8795-4119-B10C-2C656095A0DE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40595-3BF0-BDC6-8B31-8EC79BCF4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2A5F3-2C79-C83E-EDEB-34D1F31C7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4775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F99E-CE7D-118C-617F-69FC1DD7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FC2F9-66C5-12B7-F972-87A663221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26E5B-53A4-304C-EF90-B2A8ED475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1C2606-3F82-015D-1E3B-B30C30A93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F0FFB4-9022-9E3B-5698-E50B537BE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5DA9FE-6394-9264-DE29-38F9DD04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C5CC-6F38-423E-A574-9AE4CDB53B11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23CBAA-6469-EEEE-BDC5-7F57994BD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E8C38D-5822-1530-7506-BB0D5BF4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2800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EC8F-E444-1DA9-A50C-7922B53F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B5581-2C39-6E49-5E74-0E7283514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D0BDC-E8FC-4851-84F2-3463B5F2E104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9A473-ECD7-5A54-DA54-E0FF6678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E83AA-9FB9-8F1C-8B19-2B09D24D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829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CD27A5-58A1-112D-698F-C2825BF3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6DC3-C81A-4A26-9F2C-5920D050DC5D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B3809B-910B-098A-BC36-8DE9154F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B8AAD-6F99-3D85-35F8-616903609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8915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703C5-1361-86A9-F1F3-1F0A03658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884B-4075-2671-ED9E-AE7D9B76B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463DB-B280-6668-C4D6-7238BFF3A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E8745-42EB-DCB6-2C76-64B8FD97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569B-D571-4F2C-A3F7-C4651236D426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D2072-2087-A169-A6AF-063825E5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7530B8-7558-F363-C482-E1DB70A5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4648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FCDCF-C4F2-B0CB-5125-EC4420AF2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9B860D-540C-0875-5B60-87E0BD6B4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939D2-48C9-F221-764B-28A396EE4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DBA2B-3BCB-E4A2-3A6C-C6F00727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5DE1-563B-4F6C-A2AA-3135283139AE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EAE6F-55A2-FC21-9854-F4F59954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04FA0-3DA0-776C-59DA-0DA76A02A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7877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0C4F4A-5CE4-467D-C8C5-4732021FB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69B39-F503-FF19-90E9-7E77AE825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40F47-A809-BBA5-2A8E-240E9CA9E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91D33D-BD0E-47F5-A5B0-6B0647869397}" type="datetime8">
              <a:rPr lang="en-FI" smtClean="0"/>
              <a:t>26/09/2025 13.31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30E2D-6021-8BF6-80BF-FC9D63653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6595A-43F1-1CFE-3A8D-03857C77C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0B1706-9FFC-46D9-936E-EA44A7E71963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1187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ews.microsoft.com/fi-fi/2025/05/06/tyoelamatutkimus-johtavissa-yrityksissa-tekoalyagentit-ovat-jo-osa-tiimia-jaako-suomi-kehityksesta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037C-368C-40D5-55CC-3243F84B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000" dirty="0"/>
              <a:t>Hyvä Microsoft-</a:t>
            </a:r>
            <a:r>
              <a:rPr lang="en-GB" sz="4000" dirty="0" err="1"/>
              <a:t>kumppanimme</a:t>
            </a:r>
            <a:r>
              <a:rPr lang="en-GB" sz="4000" dirty="0"/>
              <a:t>!</a:t>
            </a:r>
            <a:br>
              <a:rPr lang="en-GB" sz="4000" dirty="0"/>
            </a:br>
            <a:br>
              <a:rPr lang="en-GB" sz="4000" dirty="0"/>
            </a:br>
            <a:r>
              <a:rPr lang="en-GB" sz="2000" dirty="0"/>
              <a:t>Olemme </a:t>
            </a:r>
            <a:r>
              <a:rPr lang="en-GB" sz="2000" dirty="0" err="1"/>
              <a:t>koostaneet</a:t>
            </a:r>
            <a:r>
              <a:rPr lang="en-GB" sz="2000" dirty="0"/>
              <a:t> </a:t>
            </a:r>
            <a:r>
              <a:rPr lang="en-GB" sz="2000" dirty="0" err="1"/>
              <a:t>käyttöösi</a:t>
            </a:r>
            <a:r>
              <a:rPr lang="en-GB" sz="2000" dirty="0"/>
              <a:t> Copilot </a:t>
            </a:r>
            <a:r>
              <a:rPr lang="en-GB" sz="2000" dirty="0" err="1"/>
              <a:t>Chatista</a:t>
            </a:r>
            <a:r>
              <a:rPr lang="en-GB" sz="2000" dirty="0"/>
              <a:t> tämän </a:t>
            </a:r>
            <a:r>
              <a:rPr lang="en-GB" sz="2000" dirty="0" err="1"/>
              <a:t>asiakasesityksen</a:t>
            </a:r>
            <a:r>
              <a:rPr lang="en-GB" sz="2000" dirty="0"/>
              <a:t>, josta voit </a:t>
            </a:r>
            <a:r>
              <a:rPr lang="en-GB" sz="2000" dirty="0" err="1"/>
              <a:t>kätevästi</a:t>
            </a:r>
            <a:r>
              <a:rPr lang="en-GB" sz="2000" dirty="0"/>
              <a:t> </a:t>
            </a:r>
            <a:r>
              <a:rPr lang="en-GB" sz="2000" dirty="0" err="1"/>
              <a:t>poimia</a:t>
            </a:r>
            <a:r>
              <a:rPr lang="en-GB" sz="2000" dirty="0"/>
              <a:t> </a:t>
            </a:r>
            <a:r>
              <a:rPr lang="en-GB" sz="2000" dirty="0" err="1"/>
              <a:t>haluamasi</a:t>
            </a:r>
            <a:r>
              <a:rPr lang="en-GB" sz="2000" dirty="0"/>
              <a:t> </a:t>
            </a:r>
            <a:r>
              <a:rPr lang="en-GB" sz="2000" dirty="0" err="1"/>
              <a:t>sisällöt</a:t>
            </a:r>
            <a:r>
              <a:rPr lang="en-GB" sz="2000" dirty="0"/>
              <a:t> </a:t>
            </a:r>
            <a:r>
              <a:rPr lang="en-GB" sz="2000" dirty="0" err="1"/>
              <a:t>asiakasesityksiin</a:t>
            </a:r>
            <a:r>
              <a:rPr lang="en-GB" sz="2000" dirty="0"/>
              <a:t>. </a:t>
            </a:r>
            <a:r>
              <a:rPr lang="en-GB" sz="2000" dirty="0" err="1"/>
              <a:t>Nappaa</a:t>
            </a:r>
            <a:r>
              <a:rPr lang="en-GB" sz="2000" dirty="0"/>
              <a:t> </a:t>
            </a:r>
            <a:r>
              <a:rPr lang="en-GB" sz="2000" dirty="0" err="1"/>
              <a:t>siis</a:t>
            </a:r>
            <a:r>
              <a:rPr lang="en-GB" sz="2000" dirty="0"/>
              <a:t> </a:t>
            </a:r>
            <a:r>
              <a:rPr lang="en-GB" sz="2000" dirty="0" err="1"/>
              <a:t>joko</a:t>
            </a:r>
            <a:r>
              <a:rPr lang="en-GB" sz="2000" dirty="0"/>
              <a:t> </a:t>
            </a:r>
            <a:r>
              <a:rPr lang="en-GB" sz="2000" dirty="0" err="1"/>
              <a:t>diat</a:t>
            </a:r>
            <a:r>
              <a:rPr lang="en-GB" sz="2000" dirty="0"/>
              <a:t> tai </a:t>
            </a:r>
            <a:r>
              <a:rPr lang="en-GB" sz="2000" dirty="0" err="1"/>
              <a:t>tekstit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liitä</a:t>
            </a:r>
            <a:r>
              <a:rPr lang="en-GB" sz="2000" dirty="0"/>
              <a:t> </a:t>
            </a:r>
            <a:r>
              <a:rPr lang="en-GB" sz="2000" dirty="0" err="1"/>
              <a:t>yrityksesi</a:t>
            </a:r>
            <a:r>
              <a:rPr lang="en-GB" sz="2000" dirty="0"/>
              <a:t> PowerPoint-</a:t>
            </a:r>
            <a:r>
              <a:rPr lang="en-GB" sz="2000" dirty="0" err="1"/>
              <a:t>pohjaan</a:t>
            </a:r>
            <a:r>
              <a:rPr lang="en-GB" sz="2000" dirty="0"/>
              <a:t> tai -</a:t>
            </a:r>
            <a:r>
              <a:rPr lang="en-GB" sz="2000" dirty="0" err="1"/>
              <a:t>esitykseen</a:t>
            </a:r>
            <a:r>
              <a:rPr lang="en-GB" sz="2000" dirty="0"/>
              <a:t>.</a:t>
            </a: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endParaRPr lang="en-FI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676FC-D9A7-0595-F420-8A470317C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3747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9110E-668F-4747-202A-9B72C9394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B564-39E4-0E7E-7472-7FC5D958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Myynti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AA909-4439-3461-41DA-D7BCA5E88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200" b="1" dirty="0"/>
              <a:t> 1. Myyntivalmistelu ja </a:t>
            </a:r>
            <a:r>
              <a:rPr lang="fi-FI" sz="1200" b="1" dirty="0" err="1"/>
              <a:t>prospektointi</a:t>
            </a:r>
            <a:endParaRPr lang="fi-FI" sz="1200" b="1" dirty="0"/>
          </a:p>
          <a:p>
            <a:pPr marL="0" indent="0">
              <a:buNone/>
            </a:pPr>
            <a:r>
              <a:rPr lang="fi-FI" sz="1200" dirty="0"/>
              <a:t>Asiakastietojen analysointi: Tiivistää ja jäsentää CRM-tietoja, ostohistoriaa ja käyttäytymistä.</a:t>
            </a:r>
          </a:p>
          <a:p>
            <a:pPr marL="0" indent="0">
              <a:buNone/>
            </a:pPr>
            <a:r>
              <a:rPr lang="fi-FI" sz="1200" dirty="0"/>
              <a:t>Potentiaalisten asiakkaiden tunnistaminen: Ehdottaa prospekteja perustuen toimialaan, käyttäytymiseen tai ostohistoriaan.</a:t>
            </a:r>
          </a:p>
          <a:p>
            <a:pPr marL="0" indent="0">
              <a:buNone/>
            </a:pPr>
            <a:r>
              <a:rPr lang="fi-FI" sz="1200" dirty="0"/>
              <a:t>Myyntipuheiden räätälöinti: Luo personoituja myyntipuheita eri asiakassegmenteille.</a:t>
            </a:r>
          </a:p>
          <a:p>
            <a:pPr marL="0" indent="0">
              <a:buNone/>
            </a:pPr>
            <a:r>
              <a:rPr lang="fi-FI" sz="1200" b="1" dirty="0"/>
              <a:t>2. Yhteydenotto ja viestintä</a:t>
            </a:r>
          </a:p>
          <a:p>
            <a:pPr marL="0" indent="0">
              <a:buNone/>
            </a:pPr>
            <a:r>
              <a:rPr lang="fi-FI" sz="1200" dirty="0"/>
              <a:t>Sähköpostien ja viestien luonnostelu: Kirjoittaa tehokkaita ja asiakaskohtaisia viestejä.</a:t>
            </a:r>
          </a:p>
          <a:p>
            <a:pPr marL="0" indent="0">
              <a:buNone/>
            </a:pPr>
            <a:r>
              <a:rPr lang="fi-FI" sz="1200" dirty="0"/>
              <a:t>Vastausten ehdottaminen: Auttaa vastaamaan nopeasti tarjouspyyntöihin tai kysymyksiin.</a:t>
            </a:r>
          </a:p>
          <a:p>
            <a:pPr marL="0" indent="0">
              <a:buNone/>
            </a:pPr>
            <a:r>
              <a:rPr lang="fi-FI" sz="1200" dirty="0"/>
              <a:t>Kalenteriehdotukset: Ehdottaa tapaamisaikoja ja laatii kutsuja.</a:t>
            </a:r>
          </a:p>
          <a:p>
            <a:pPr marL="0" indent="0">
              <a:buNone/>
            </a:pPr>
            <a:r>
              <a:rPr lang="fi-FI" sz="1200" b="1" dirty="0"/>
              <a:t>3. Tarjoukset ja neuvottelut</a:t>
            </a:r>
          </a:p>
          <a:p>
            <a:pPr marL="0" indent="0">
              <a:buNone/>
            </a:pPr>
            <a:r>
              <a:rPr lang="fi-FI" sz="1200" dirty="0"/>
              <a:t>Tarjousdokumenttien luonti: Auttaa laatimaan selkeitä ja visuaalisia tarjouksia.</a:t>
            </a:r>
          </a:p>
          <a:p>
            <a:pPr marL="0" indent="0">
              <a:buNone/>
            </a:pPr>
            <a:r>
              <a:rPr lang="fi-FI" sz="1200" dirty="0"/>
              <a:t>Hinnoittelun analyysi: Tukee hinnoittelustrategioiden vertailussa ja kannattavuuslaskelmissa.</a:t>
            </a:r>
          </a:p>
          <a:p>
            <a:pPr marL="0" indent="0">
              <a:buNone/>
            </a:pPr>
            <a:r>
              <a:rPr lang="fi-FI" sz="1200" dirty="0"/>
              <a:t>Kilpailija-analyysi: Tarjoaa tietoa kilpailijoiden tarjouksista ja hinnoista.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DD801E-51A5-0443-CF00-5510AEE27D73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/>
              <a:t>4. Myyntiraportointi ja seuranta</a:t>
            </a:r>
          </a:p>
          <a:p>
            <a:pPr marL="0" indent="0">
              <a:buNone/>
            </a:pPr>
            <a:r>
              <a:rPr lang="fi-FI" sz="1200" dirty="0"/>
              <a:t>Myyntiraporttien automatisointi: Luo viikko-, kuukausi- tai kvartaaliraportteja automaattisesti.</a:t>
            </a:r>
          </a:p>
          <a:p>
            <a:pPr marL="0" indent="0">
              <a:buNone/>
            </a:pPr>
            <a:r>
              <a:rPr lang="fi-FI" sz="1200" dirty="0"/>
              <a:t>KPI-seuranta: Visualisoi myyntitavoitteiden etenemistä ja tunnistaa pullonkauloja.</a:t>
            </a:r>
          </a:p>
          <a:p>
            <a:pPr marL="0" indent="0">
              <a:buNone/>
            </a:pPr>
            <a:r>
              <a:rPr lang="fi-FI" sz="1200" dirty="0"/>
              <a:t>Konversioanalyysi: Analysoi </a:t>
            </a:r>
            <a:r>
              <a:rPr lang="fi-FI" sz="1200" dirty="0" err="1"/>
              <a:t>liidien</a:t>
            </a:r>
            <a:r>
              <a:rPr lang="fi-FI" sz="1200" dirty="0"/>
              <a:t> etenemistä myyntiputkessa.</a:t>
            </a:r>
          </a:p>
          <a:p>
            <a:pPr marL="0" indent="0">
              <a:buNone/>
            </a:pPr>
            <a:r>
              <a:rPr lang="fi-FI" sz="1200" b="1" dirty="0"/>
              <a:t>5. Asiakassuhteiden hoito</a:t>
            </a:r>
          </a:p>
          <a:p>
            <a:pPr marL="0" indent="0">
              <a:buNone/>
            </a:pPr>
            <a:r>
              <a:rPr lang="fi-FI" sz="1200" dirty="0"/>
              <a:t>Asiakaskohtaamisten tiivistys: Kirjaa ja tiivistää puhelut, sähköpostit ja tapaamiset </a:t>
            </a:r>
            <a:r>
              <a:rPr lang="fi-FI" sz="1200" dirty="0" err="1"/>
              <a:t>CRM:ään</a:t>
            </a:r>
            <a:r>
              <a:rPr lang="fi-FI" sz="1200" dirty="0"/>
              <a:t>.</a:t>
            </a:r>
          </a:p>
          <a:p>
            <a:pPr marL="0" indent="0">
              <a:buNone/>
            </a:pPr>
            <a:r>
              <a:rPr lang="fi-FI" sz="1200" dirty="0"/>
              <a:t>Jälkihoitoviestit: Laatii kiitosviestejä, muistutuksia ja jatkotoimenpide-ehdotuksia.</a:t>
            </a:r>
          </a:p>
          <a:p>
            <a:pPr marL="0" indent="0">
              <a:buNone/>
            </a:pPr>
            <a:r>
              <a:rPr lang="fi-FI" sz="1200" dirty="0"/>
              <a:t>Asiakastyytyväisyyden seuranta: Auttaa analysoimaan palautetta ja ehdottaa parannuksia.</a:t>
            </a:r>
          </a:p>
          <a:p>
            <a:pPr marL="0" indent="0">
              <a:buNone/>
            </a:pPr>
            <a:r>
              <a:rPr lang="fi-FI" sz="1200" b="1" dirty="0"/>
              <a:t>6. Myyntistrategian kehittäminen</a:t>
            </a:r>
          </a:p>
          <a:p>
            <a:pPr marL="0" indent="0">
              <a:buNone/>
            </a:pPr>
            <a:r>
              <a:rPr lang="fi-FI" sz="1200" dirty="0"/>
              <a:t>Markkinatrendien seuranta: Tiivistää ajankohtaisia trendejä ja asiakastarpeita.</a:t>
            </a:r>
          </a:p>
          <a:p>
            <a:pPr marL="0" indent="0">
              <a:buNone/>
            </a:pPr>
            <a:r>
              <a:rPr lang="fi-FI" sz="1200" dirty="0"/>
              <a:t>Skenaarioanalyysit: Mallintaa eri strategisten valintojen vaikutuksia myyntiin.</a:t>
            </a:r>
          </a:p>
          <a:p>
            <a:pPr marL="0" indent="0">
              <a:buNone/>
            </a:pPr>
            <a:r>
              <a:rPr lang="fi-FI" sz="1200" dirty="0"/>
              <a:t>Myyntikampanjoiden suunnittelu: Auttaa rakentamaan kampanjoita ja kohderyhmiä.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3FDF6-3CFA-25B6-73D1-0067FA6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10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99584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DF2CB-39BA-D981-6F72-2B559DEBC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80AE-9F82-A2D2-23DA-A49CB0F3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HR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22351-57B8-8C7D-F708-97CCECCB4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 sz="2200" b="1" dirty="0"/>
              <a:t>1. Rekrytointi ja hakemusten käsittely</a:t>
            </a:r>
          </a:p>
          <a:p>
            <a:pPr marL="0" indent="0">
              <a:buNone/>
            </a:pPr>
            <a:r>
              <a:rPr lang="fi-FI" sz="2200" dirty="0"/>
              <a:t>Ansioluetteloiden analysointi: Tiivistää ja vertailee hakemuksia ja </a:t>
            </a:r>
            <a:r>
              <a:rPr lang="fi-FI" sz="2200" dirty="0" err="1"/>
              <a:t>CV:itä</a:t>
            </a:r>
            <a:r>
              <a:rPr lang="fi-FI" sz="2200" dirty="0"/>
              <a:t>.</a:t>
            </a:r>
          </a:p>
          <a:p>
            <a:pPr marL="0" indent="0">
              <a:buNone/>
            </a:pPr>
            <a:r>
              <a:rPr lang="fi-FI" sz="2200" dirty="0"/>
              <a:t>Haastattelukysymysten ehdottaminen: Luo roolikohtaisia kysymyksiä.</a:t>
            </a:r>
          </a:p>
          <a:p>
            <a:pPr marL="0" indent="0">
              <a:buNone/>
            </a:pPr>
            <a:r>
              <a:rPr lang="fi-FI" sz="2200" dirty="0"/>
              <a:t>Työpaikkailmoitusten laatiminen: Kirjoittaa houkuttelevia ja selkeitä ilmoituksia.</a:t>
            </a:r>
          </a:p>
          <a:p>
            <a:pPr marL="0" indent="0">
              <a:buNone/>
            </a:pPr>
            <a:r>
              <a:rPr lang="fi-FI" sz="2200" dirty="0"/>
              <a:t>Hakijaviestintä: Auttaa kirjoittamaan kohteliaita ja selkeitä viestejä hakijoille.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/>
              <a:t>2. Henkilöstöhallinto ja dokumentointi</a:t>
            </a:r>
          </a:p>
          <a:p>
            <a:pPr marL="0" indent="0">
              <a:buNone/>
            </a:pPr>
            <a:r>
              <a:rPr lang="fi-FI" sz="2200" dirty="0"/>
              <a:t>Työsopimusten luonnostelu: Luo sopimuspohjia ja mukauttaa niitä eri rooleihin.</a:t>
            </a:r>
          </a:p>
          <a:p>
            <a:pPr marL="0" indent="0">
              <a:buNone/>
            </a:pPr>
            <a:r>
              <a:rPr lang="fi-FI" sz="2200" dirty="0"/>
              <a:t>Politiikkojen ja ohjeiden kirjoittaminen: Auttaa laatimaan henkilöstöohjeita, kuten etätyöpolitiikka tai perehdytysohjelma.</a:t>
            </a:r>
          </a:p>
          <a:p>
            <a:pPr marL="0" indent="0">
              <a:buNone/>
            </a:pPr>
            <a:r>
              <a:rPr lang="fi-FI" sz="2200" dirty="0"/>
              <a:t>Muistioiden ja tiedotteiden kirjoittaminen: Laatii sisäisiä viestejä ja tiedotteita nopeasti.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/>
              <a:t>3. Analytiikka ja raportointi</a:t>
            </a:r>
          </a:p>
          <a:p>
            <a:pPr marL="0" indent="0">
              <a:buNone/>
            </a:pPr>
            <a:r>
              <a:rPr lang="fi-FI" sz="2200" dirty="0"/>
              <a:t>Henkilöstöraportit: Luo raportteja esimerkiksi henkilöstömääristä, vaihtuvuudesta tai poissaoloista.</a:t>
            </a:r>
          </a:p>
          <a:p>
            <a:pPr marL="0" indent="0">
              <a:buNone/>
            </a:pPr>
            <a:r>
              <a:rPr lang="fi-FI" sz="2200" dirty="0"/>
              <a:t>Kyselyiden analysointi: Tiivistää ja visualisoi henkilöstökyselyiden tuloksia.</a:t>
            </a:r>
          </a:p>
          <a:p>
            <a:pPr marL="0" indent="0">
              <a:buNone/>
            </a:pPr>
            <a:r>
              <a:rPr lang="fi-FI" sz="2200" dirty="0"/>
              <a:t>Palkka-analyysit: Auttaa vertailemaan palkkatasoja ja tunnistamaan mahdollisia epätasa-arvoja.</a:t>
            </a:r>
          </a:p>
          <a:p>
            <a:pPr marL="0" indent="0">
              <a:buNone/>
            </a:pPr>
            <a:endParaRPr lang="en-FI" sz="1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FC3CF8-EC54-9A47-9692-7DC5645CF350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200" b="1" dirty="0"/>
              <a:t>4. Koulutus ja kehittäminen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Koulutussisältöjen suunnittelu: Auttaa rakentamaan koulutusohjelmia ja oppimateriaaleja.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Uusien työntekijöiden perehdytys: Luo perehdytysaikatauluja ja -materiaaleja.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Ura- ja kehityspolkujen suunnittelu: Ehdottaa kehityspolkuja eri rooleille.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b="1" dirty="0"/>
              <a:t>5. Työntekijäkokemus ja viestintä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Työntekijäkyselyiden laatiminen: Luo kyselyitä työtyytyväisyydestä tai hyvinvoinnista.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Sisäisen viestinnän tuki: Kirjoittaa uutiskirjeitä, tapahtumakutsuja ja muuta viestintää.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200" dirty="0"/>
              <a:t>Palautteen käsittely: Auttaa tiivistämään ja jäsentämään työntekijöiden palautetta.</a:t>
            </a:r>
            <a:endParaRPr lang="en-FI" sz="1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17C8E-5ACF-81E0-1C96-05115156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08455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676BC-DB3A-FF2F-F15C-1D0EFF0EF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Maksuton</a:t>
            </a:r>
            <a:r>
              <a:rPr lang="en-GB" dirty="0"/>
              <a:t> vs. </a:t>
            </a:r>
            <a:r>
              <a:rPr lang="en-GB" dirty="0" err="1"/>
              <a:t>maksullinen</a:t>
            </a:r>
            <a:r>
              <a:rPr lang="en-GB" dirty="0"/>
              <a:t> Copilot?</a:t>
            </a:r>
            <a:endParaRPr lang="en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654E0-A95F-5E95-2938-555C8FE310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Vertailu</a:t>
            </a:r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7E8C-C17E-A4E7-BD77-A7A1830B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28189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8AB2-B7D9-1E2D-8A8A-2077BAEF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Onko </a:t>
            </a:r>
            <a:r>
              <a:rPr lang="en-GB" dirty="0" err="1"/>
              <a:t>yritykselläsi</a:t>
            </a:r>
            <a:r>
              <a:rPr lang="en-GB" dirty="0"/>
              <a:t> Microsoft 365 käytössä?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26231-3996-AC8D-784F-533368DE2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Mikä tahansa Microsoft 365 -käyttöoikeus sisältää maksuttoman </a:t>
            </a:r>
            <a:r>
              <a:rPr lang="fi-FI" dirty="0" err="1"/>
              <a:t>Copilot</a:t>
            </a:r>
            <a:r>
              <a:rPr lang="fi-FI" dirty="0"/>
              <a:t> Chatin.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Maksuton </a:t>
            </a:r>
            <a:r>
              <a:rPr lang="fi-FI" dirty="0" err="1"/>
              <a:t>Copilot</a:t>
            </a:r>
            <a:r>
              <a:rPr lang="fi-FI" dirty="0"/>
              <a:t> Chat on </a:t>
            </a:r>
            <a:r>
              <a:rPr lang="fi-FI" b="1" dirty="0"/>
              <a:t>tietoturvallisempi valinta </a:t>
            </a:r>
            <a:r>
              <a:rPr lang="fi-FI" dirty="0"/>
              <a:t>yritykselle kuin joku muu tekoäly-chat.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8EAF3-2363-F871-DA05-B8E27D09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72730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AF861-C4A7-63DF-E0E6-970D54CFF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Ominaisuudet</a:t>
            </a:r>
            <a:endParaRPr lang="en-FI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5AEDF8-45FB-769B-73F0-A0BF332B4C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634763"/>
              </p:ext>
            </p:extLst>
          </p:nvPr>
        </p:nvGraphicFramePr>
        <p:xfrm>
          <a:off x="838200" y="2324697"/>
          <a:ext cx="10144991" cy="2399665"/>
        </p:xfrm>
        <a:graphic>
          <a:graphicData uri="http://schemas.openxmlformats.org/drawingml/2006/table">
            <a:tbl>
              <a:tblPr firstRow="1" firstCol="1">
                <a:tableStyleId>{5940675A-B579-460E-94D1-54222C63F5DA}</a:tableStyleId>
              </a:tblPr>
              <a:tblGrid>
                <a:gridCol w="2243604">
                  <a:extLst>
                    <a:ext uri="{9D8B030D-6E8A-4147-A177-3AD203B41FA5}">
                      <a16:colId xmlns:a16="http://schemas.microsoft.com/office/drawing/2014/main" val="2287045788"/>
                    </a:ext>
                  </a:extLst>
                </a:gridCol>
                <a:gridCol w="3620114">
                  <a:extLst>
                    <a:ext uri="{9D8B030D-6E8A-4147-A177-3AD203B41FA5}">
                      <a16:colId xmlns:a16="http://schemas.microsoft.com/office/drawing/2014/main" val="2604952922"/>
                    </a:ext>
                  </a:extLst>
                </a:gridCol>
                <a:gridCol w="4281273">
                  <a:extLst>
                    <a:ext uri="{9D8B030D-6E8A-4147-A177-3AD203B41FA5}">
                      <a16:colId xmlns:a16="http://schemas.microsoft.com/office/drawing/2014/main" val="21666964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OMINAISUUS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Ilmainen Copilot Chat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Microsoft 365 Copilot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6598767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Käyttöliittymä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Selain (copilot.microsoft.com), Edge-sivupalkki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Word, Excel, Outlook, Teams, PowerPoint, Loop </a:t>
                      </a:r>
                      <a:r>
                        <a:rPr lang="en-US" sz="1200" dirty="0" err="1">
                          <a:effectLst/>
                        </a:rPr>
                        <a:t>jne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3573303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Kielituki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Monikielinen, suomi mukaan lukien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Monikielinen, suomi mukaan lukien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339425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Integraatiot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effectLst/>
                        </a:rPr>
                        <a:t>Ei suoraa pääsyä M365-dokumentteihin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effectLst/>
                        </a:rPr>
                        <a:t>Täysi integraatio M365-sovelluksiin ja dataan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1569671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Tietoturva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effectLst/>
                        </a:rPr>
                        <a:t>Turvallinen käyttö Entra ID:llä sisäänkirjautuen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effectLst/>
                        </a:rPr>
                        <a:t>Yritystason tietoturva, ei käytetä mallin koulutukseen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53784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Hallittavuus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Ei IT-hallintaa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effectLst/>
                        </a:rPr>
                        <a:t>IT voi hallita käyttöä, käyttöoikeuksia ja tietosuojaa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4064067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 err="1">
                          <a:effectLst/>
                        </a:rPr>
                        <a:t>Agentit</a:t>
                      </a:r>
                      <a:r>
                        <a:rPr lang="en-US" sz="1200" b="1" dirty="0">
                          <a:effectLst/>
                        </a:rPr>
                        <a:t> ja </a:t>
                      </a:r>
                      <a:r>
                        <a:rPr lang="en-US" sz="1200" b="1" dirty="0" err="1">
                          <a:effectLst/>
                        </a:rPr>
                        <a:t>laajennukset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Ei tuettu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 err="1">
                          <a:effectLst/>
                        </a:rPr>
                        <a:t>Tuettu</a:t>
                      </a:r>
                      <a:r>
                        <a:rPr lang="en-US" sz="1200" dirty="0">
                          <a:effectLst/>
                        </a:rPr>
                        <a:t> (</a:t>
                      </a:r>
                      <a:r>
                        <a:rPr lang="en-US" sz="1200" dirty="0" err="1">
                          <a:effectLst/>
                        </a:rPr>
                        <a:t>esim</a:t>
                      </a:r>
                      <a:r>
                        <a:rPr lang="en-US" sz="1200" dirty="0">
                          <a:effectLst/>
                        </a:rPr>
                        <a:t>. </a:t>
                      </a:r>
                      <a:r>
                        <a:rPr lang="en-US" sz="1200" dirty="0" err="1">
                          <a:effectLst/>
                        </a:rPr>
                        <a:t>asiakaspalveluagentit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extLst>
                  <a:ext uri="{0D108BD9-81ED-4DB2-BD59-A6C34878D82A}">
                    <a16:rowId xmlns:a16="http://schemas.microsoft.com/office/drawing/2014/main" val="3915508149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B0512E-8F82-E3C0-B327-F33FFC83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39038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40D9A-07A6-BC09-D98A-853E220F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4AF3-564A-D257-91A7-768315407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</a:t>
            </a:r>
            <a:r>
              <a:rPr lang="en-GB" dirty="0" err="1"/>
              <a:t>Käyttökohteet</a:t>
            </a:r>
            <a:endParaRPr lang="en-FI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C3DA27-A5C9-8253-BDAE-6F0115FF1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870762"/>
              </p:ext>
            </p:extLst>
          </p:nvPr>
        </p:nvGraphicFramePr>
        <p:xfrm>
          <a:off x="838200" y="2324697"/>
          <a:ext cx="10144991" cy="2397192"/>
        </p:xfrm>
        <a:graphic>
          <a:graphicData uri="http://schemas.openxmlformats.org/drawingml/2006/table">
            <a:tbl>
              <a:tblPr firstRow="1" firstCol="1">
                <a:tableStyleId>{5940675A-B579-460E-94D1-54222C63F5DA}</a:tableStyleId>
              </a:tblPr>
              <a:tblGrid>
                <a:gridCol w="2243604">
                  <a:extLst>
                    <a:ext uri="{9D8B030D-6E8A-4147-A177-3AD203B41FA5}">
                      <a16:colId xmlns:a16="http://schemas.microsoft.com/office/drawing/2014/main" val="2287045788"/>
                    </a:ext>
                  </a:extLst>
                </a:gridCol>
                <a:gridCol w="3620114">
                  <a:extLst>
                    <a:ext uri="{9D8B030D-6E8A-4147-A177-3AD203B41FA5}">
                      <a16:colId xmlns:a16="http://schemas.microsoft.com/office/drawing/2014/main" val="2604952922"/>
                    </a:ext>
                  </a:extLst>
                </a:gridCol>
                <a:gridCol w="4281273">
                  <a:extLst>
                    <a:ext uri="{9D8B030D-6E8A-4147-A177-3AD203B41FA5}">
                      <a16:colId xmlns:a16="http://schemas.microsoft.com/office/drawing/2014/main" val="21666964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KÄYTTÖ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Ilmainen Copilot Chat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Microsoft 365 Copilot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6598767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Ideointi ja luova työ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blogit, esitykset, nimet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suoraan PowerPointissa, Wordissa jne.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3573303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Koodaus ja tekninen apu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Python, PowerShell, JSON jne.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myös Excel-kaavat ja automaatiot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339425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Tiedonhaku ja tiivistys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yleinen haku ja tiivistys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myös sähköpostit, dokumentit, kokousmuistiot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1569671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Sähköpostit ja viestintä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Luonnostelu onnistuu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Outlook-integraatio: luonnostelu, tiivistys, sävyn säätö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53784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Kokoukset ja muistiot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Manuaalinen syöttö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Teams-integraatio: automaattiset muistiot, tehtävät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4064067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Raportointi</a:t>
                      </a:r>
                      <a:r>
                        <a:rPr lang="en-US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 ja </a:t>
                      </a:r>
                      <a:r>
                        <a:rPr lang="en-US" sz="1200" b="1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analyysi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manuaalisesti syötetty data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Excel-integraatio: suora analyysi ja visualisointi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391550814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6C57EB-79A5-8368-940A-6E3828B17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1997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964DE-55B9-776A-1C64-F83C5800E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D068-36FF-4F0D-5536-30CB75AA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</a:t>
            </a:r>
            <a:r>
              <a:rPr lang="en-GB" dirty="0" err="1"/>
              <a:t>Hyödyt</a:t>
            </a:r>
            <a:r>
              <a:rPr lang="en-GB" dirty="0"/>
              <a:t> </a:t>
            </a:r>
            <a:r>
              <a:rPr lang="en-GB" dirty="0" err="1"/>
              <a:t>työntekijälle</a:t>
            </a:r>
            <a:endParaRPr lang="en-FI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94D904-454D-4846-1AC5-901223EBCC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985395"/>
              </p:ext>
            </p:extLst>
          </p:nvPr>
        </p:nvGraphicFramePr>
        <p:xfrm>
          <a:off x="838200" y="2324697"/>
          <a:ext cx="10144991" cy="2811973"/>
        </p:xfrm>
        <a:graphic>
          <a:graphicData uri="http://schemas.openxmlformats.org/drawingml/2006/table">
            <a:tbl>
              <a:tblPr firstRow="1" firstCol="1">
                <a:tableStyleId>{5940675A-B579-460E-94D1-54222C63F5DA}</a:tableStyleId>
              </a:tblPr>
              <a:tblGrid>
                <a:gridCol w="2243604">
                  <a:extLst>
                    <a:ext uri="{9D8B030D-6E8A-4147-A177-3AD203B41FA5}">
                      <a16:colId xmlns:a16="http://schemas.microsoft.com/office/drawing/2014/main" val="2287045788"/>
                    </a:ext>
                  </a:extLst>
                </a:gridCol>
                <a:gridCol w="3620114">
                  <a:extLst>
                    <a:ext uri="{9D8B030D-6E8A-4147-A177-3AD203B41FA5}">
                      <a16:colId xmlns:a16="http://schemas.microsoft.com/office/drawing/2014/main" val="2604952922"/>
                    </a:ext>
                  </a:extLst>
                </a:gridCol>
                <a:gridCol w="4281273">
                  <a:extLst>
                    <a:ext uri="{9D8B030D-6E8A-4147-A177-3AD203B41FA5}">
                      <a16:colId xmlns:a16="http://schemas.microsoft.com/office/drawing/2014/main" val="21666964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HYÖTY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Ilmainen Copilot Chat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Microsoft 365 Copilot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6598767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Ajansäästö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nopea apu moneen tehtävään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syvempi automaatio ja kontekstitietoisuus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3573303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Laadun parantaminen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kieli, rakenne, ideat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asiakirjojen ja esitysten laatu paranee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339425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Keskittyminen ydintehtäviin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Osittain – vaatii manuaalista työtä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Täysin – rutiinit automatisoitu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1569671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Tietoturva ja luottamuksellisuus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Rajoitettu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Täysi yritystason suojaus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53784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Oppiminen ja osaamisen kehitys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tekoälyn käyttöön tottuminen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Kyllä – syvällisempi liiketoimintakäyttö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4064067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Käyttöönoton helppous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Erittäin helppo, selaimessa tai Entra ID:llä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Erittäin helppo, M365 </a:t>
                      </a:r>
                      <a:r>
                        <a:rPr lang="fi-FI" sz="1200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Copilot</a:t>
                      </a:r>
                      <a:r>
                        <a:rPr lang="fi-FI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-lisenssi ja </a:t>
                      </a:r>
                      <a:r>
                        <a:rPr lang="fi-FI" sz="1200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Entra</a:t>
                      </a:r>
                      <a:r>
                        <a:rPr lang="fi-FI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 ID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extLst>
                  <a:ext uri="{0D108BD9-81ED-4DB2-BD59-A6C34878D82A}">
                    <a16:rowId xmlns:a16="http://schemas.microsoft.com/office/drawing/2014/main" val="391550814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E1A46F-F6C8-17A4-A3EF-2DACB9F73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38748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9584D-E3E8-4E4F-6ACA-76EE89363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C4744-26F1-FAD4-ECE9-01C76AEB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</a:t>
            </a:r>
            <a:r>
              <a:rPr lang="en-GB" dirty="0" err="1"/>
              <a:t>Kenelle</a:t>
            </a:r>
            <a:r>
              <a:rPr lang="en-GB" dirty="0"/>
              <a:t> sopii</a:t>
            </a:r>
            <a:endParaRPr lang="en-FI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9A8BC51-A4A9-E6E8-32DD-BF0FC39A6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274793"/>
              </p:ext>
            </p:extLst>
          </p:nvPr>
        </p:nvGraphicFramePr>
        <p:xfrm>
          <a:off x="838200" y="2324697"/>
          <a:ext cx="10144991" cy="3742438"/>
        </p:xfrm>
        <a:graphic>
          <a:graphicData uri="http://schemas.openxmlformats.org/drawingml/2006/table">
            <a:tbl>
              <a:tblPr firstRow="1" firstCol="1">
                <a:tableStyleId>{5940675A-B579-460E-94D1-54222C63F5DA}</a:tableStyleId>
              </a:tblPr>
              <a:tblGrid>
                <a:gridCol w="2243604">
                  <a:extLst>
                    <a:ext uri="{9D8B030D-6E8A-4147-A177-3AD203B41FA5}">
                      <a16:colId xmlns:a16="http://schemas.microsoft.com/office/drawing/2014/main" val="2287045788"/>
                    </a:ext>
                  </a:extLst>
                </a:gridCol>
                <a:gridCol w="3620114">
                  <a:extLst>
                    <a:ext uri="{9D8B030D-6E8A-4147-A177-3AD203B41FA5}">
                      <a16:colId xmlns:a16="http://schemas.microsoft.com/office/drawing/2014/main" val="2604952922"/>
                    </a:ext>
                  </a:extLst>
                </a:gridCol>
                <a:gridCol w="4281273">
                  <a:extLst>
                    <a:ext uri="{9D8B030D-6E8A-4147-A177-3AD203B41FA5}">
                      <a16:colId xmlns:a16="http://schemas.microsoft.com/office/drawing/2014/main" val="21666964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KENELLE SOPII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Ilmainen Copilot Chat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Microsoft 365 Copilot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6598767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Yksittäinen käyttäjä, joka haluaa apua nopeasti ja monipuolisesti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3573303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Tietotyöläinen, joka käyttää Wordia, Exceliä, Outlookia jne. päivittäin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Manuaalista turaamista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339425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Organisaatio, joka vaatii tietoturvaa ja hallintaa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Käyttö</a:t>
                      </a: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tietoturvallista</a:t>
                      </a: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rajoitetusti</a:t>
                      </a: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1569671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b="1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Haluatko kokeilla tekoälyä ilman lisenssiä?</a:t>
                      </a:r>
                      <a:endParaRPr lang="en-FI" sz="1200" b="1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❌</a:t>
                      </a:r>
                      <a:endParaRPr lang="en-FI" sz="120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66675"/>
                </a:tc>
                <a:extLst>
                  <a:ext uri="{0D108BD9-81ED-4DB2-BD59-A6C34878D82A}">
                    <a16:rowId xmlns:a16="http://schemas.microsoft.com/office/drawing/2014/main" val="253784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i-FI" sz="1200" b="1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Haluatko automatisoida kokouksia, sähköposteja ja raportointia?</a:t>
                      </a:r>
                      <a:endParaRPr lang="en-FI" sz="1200" b="1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❌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solidFill>
                            <a:srgbClr val="424242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✅</a:t>
                      </a:r>
                      <a:endParaRPr lang="en-FI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14300" marR="76200" marT="76200" marB="57150"/>
                </a:tc>
                <a:extLst>
                  <a:ext uri="{0D108BD9-81ED-4DB2-BD59-A6C34878D82A}">
                    <a16:rowId xmlns:a16="http://schemas.microsoft.com/office/drawing/2014/main" val="406406716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09CB4A-CE48-81B2-BA12-D6DED008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17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4865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CF558-068D-B5F7-1D52-868F4B6B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EA8CF-DE21-9F62-E057-8DC42638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Onko Copilot Chat </a:t>
            </a:r>
            <a:r>
              <a:rPr lang="en-GB" dirty="0" err="1"/>
              <a:t>tietoturvallinen</a:t>
            </a:r>
            <a:r>
              <a:rPr lang="en-GB" dirty="0"/>
              <a:t>?</a:t>
            </a:r>
            <a:endParaRPr lang="en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9BE0F-A70B-2443-9CC6-2FF10BB9C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11B46-0F5A-B097-8EE1-96B28090E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38715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B3E20-4C4E-6167-70C9-4F84AE0D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Näin</a:t>
            </a:r>
            <a:r>
              <a:rPr lang="en-GB" dirty="0"/>
              <a:t> </a:t>
            </a:r>
            <a:r>
              <a:rPr lang="en-GB" dirty="0" err="1"/>
              <a:t>käytät</a:t>
            </a:r>
            <a:r>
              <a:rPr lang="en-GB" dirty="0"/>
              <a:t> Copilot Chatia </a:t>
            </a:r>
            <a:r>
              <a:rPr lang="en-GB" dirty="0" err="1"/>
              <a:t>tietoturvallisesti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430EA-E0B4-5F43-47C9-B228909AE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Kirjaudu sisään työpaikan Microsoft-tilillä (</a:t>
            </a:r>
            <a:r>
              <a:rPr lang="fi-FI" dirty="0" err="1"/>
              <a:t>Entra</a:t>
            </a:r>
            <a:r>
              <a:rPr lang="fi-FI" dirty="0"/>
              <a:t> ID).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Varmista, että Commercial Data </a:t>
            </a:r>
            <a:r>
              <a:rPr lang="fi-FI" dirty="0" err="1"/>
              <a:t>Protection</a:t>
            </a:r>
            <a:r>
              <a:rPr lang="fi-FI" dirty="0"/>
              <a:t> on käytössä (näkyy käyttöliittymässä yläkulmassa).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Älä jaa arkaluonteista tai luottamuksellista tietoa, jos et ole varma suojaustasosta.</a:t>
            </a:r>
          </a:p>
          <a:p>
            <a:pPr marL="0" indent="0">
              <a:buNone/>
            </a:pPr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89FB5-2C68-9FE7-73F6-AB7C9635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19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726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591E-D6F4-B084-4D01-A21AEAAD1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Autamme</a:t>
            </a:r>
            <a:r>
              <a:rPr lang="en-GB" dirty="0"/>
              <a:t> </a:t>
            </a:r>
            <a:r>
              <a:rPr lang="en-GB" dirty="0" err="1"/>
              <a:t>yritystäsi</a:t>
            </a:r>
            <a:r>
              <a:rPr lang="en-GB" dirty="0"/>
              <a:t> </a:t>
            </a:r>
            <a:r>
              <a:rPr lang="en-GB" dirty="0" err="1"/>
              <a:t>tekoälymatkalla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9AA50-AD60-79B8-8154-DA70B01E5A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7708040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9758F-A6EB-60B2-E1D1-0875C6501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12CED-AA99-A3F3-399C-7AEE47FAB6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Lähdetäänkö</a:t>
            </a:r>
            <a:r>
              <a:rPr lang="en-GB" dirty="0"/>
              <a:t> yhdessä </a:t>
            </a:r>
            <a:r>
              <a:rPr lang="en-GB" dirty="0" err="1"/>
              <a:t>matkalle</a:t>
            </a:r>
            <a:r>
              <a:rPr lang="en-GB" dirty="0"/>
              <a:t>?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306EF-7E63-1992-434F-9996C92E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Yritys</a:t>
            </a:r>
            <a:r>
              <a:rPr lang="en-GB" dirty="0"/>
              <a:t> Oy</a:t>
            </a:r>
          </a:p>
          <a:p>
            <a:r>
              <a:rPr lang="en-GB" dirty="0" err="1"/>
              <a:t>Etunimi</a:t>
            </a:r>
            <a:r>
              <a:rPr lang="en-GB" dirty="0"/>
              <a:t> </a:t>
            </a:r>
            <a:r>
              <a:rPr lang="en-GB" dirty="0" err="1"/>
              <a:t>Sukunimi</a:t>
            </a:r>
            <a:endParaRPr lang="en-GB" dirty="0"/>
          </a:p>
          <a:p>
            <a:r>
              <a:rPr lang="en-GB" dirty="0"/>
              <a:t>etunimi.sukunimi@yritys.fi</a:t>
            </a:r>
          </a:p>
          <a:p>
            <a:r>
              <a:rPr lang="en-GB" dirty="0"/>
              <a:t>Puh. 123 456 789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15685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5E040-C2C2-F55F-D9D9-25ECB10E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Miksi lähteä </a:t>
            </a:r>
            <a:r>
              <a:rPr lang="en-GB" dirty="0" err="1"/>
              <a:t>tekoälymatkalle</a:t>
            </a:r>
            <a:r>
              <a:rPr lang="en-GB" dirty="0"/>
              <a:t>?</a:t>
            </a:r>
            <a:endParaRPr lang="en-F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E5439B-0A9F-DCA7-9363-031452A51C2D}"/>
              </a:ext>
            </a:extLst>
          </p:cNvPr>
          <p:cNvSpPr txBox="1"/>
          <p:nvPr/>
        </p:nvSpPr>
        <p:spPr>
          <a:xfrm>
            <a:off x="853440" y="1899920"/>
            <a:ext cx="10495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Tekoälyä laajamittaisesti hyödyntävät yritykset ovat saaneet tekoälyinvestoinneista merkittäviä hyötyjä: työntekijöistä 71 % kuvailee </a:t>
            </a:r>
            <a:r>
              <a:rPr lang="fi-FI" sz="2400" b="1" dirty="0"/>
              <a:t>yritystään menestyväksi</a:t>
            </a:r>
            <a:r>
              <a:rPr lang="fi-FI" sz="2400" dirty="0"/>
              <a:t>.</a:t>
            </a:r>
            <a:r>
              <a:rPr lang="fi-FI" sz="2400" baseline="30000" dirty="0"/>
              <a:t>1</a:t>
            </a:r>
            <a:endParaRPr lang="en-FI" sz="2400" dirty="0"/>
          </a:p>
          <a:p>
            <a:r>
              <a:rPr lang="en-FI" sz="2400" dirty="0"/>
              <a:t> </a:t>
            </a:r>
          </a:p>
          <a:p>
            <a:r>
              <a:rPr lang="fi-FI" sz="2400" dirty="0"/>
              <a:t>Suomalaisista yritysjohtajista lähes puolet sanoo, että </a:t>
            </a:r>
            <a:r>
              <a:rPr lang="fi-FI" sz="2400" b="1" dirty="0"/>
              <a:t>tuottavuuden täytyy parantua</a:t>
            </a:r>
            <a:r>
              <a:rPr lang="fi-FI" sz="2400" dirty="0"/>
              <a:t>. Toisaalta johtajista että työntekijöistä 78 % kertoo, ettei heillä ole aikaa tai energiaa kaikkien työtehtäviensä hoitamiseen.</a:t>
            </a:r>
            <a:r>
              <a:rPr lang="fi-FI" sz="2400" baseline="30000" dirty="0"/>
              <a:t>1</a:t>
            </a:r>
            <a:endParaRPr lang="en-FI" sz="2400" dirty="0"/>
          </a:p>
          <a:p>
            <a:r>
              <a:rPr lang="fi-FI" sz="2400" dirty="0"/>
              <a:t> </a:t>
            </a:r>
            <a:endParaRPr lang="en-FI" sz="2400" dirty="0"/>
          </a:p>
          <a:p>
            <a:r>
              <a:rPr lang="fi-FI" sz="2400" b="1" dirty="0"/>
              <a:t>Työn tekeminen keskeytyy </a:t>
            </a:r>
            <a:r>
              <a:rPr lang="fi-FI" sz="2400" dirty="0"/>
              <a:t>päivässä keskimäärin 275 kertaa erilaisiin sähköposti- ja chat-viesteihin tai kokouksiin!</a:t>
            </a:r>
            <a:r>
              <a:rPr lang="fi-FI" sz="2400" baseline="30000" dirty="0"/>
              <a:t> 1</a:t>
            </a:r>
          </a:p>
          <a:p>
            <a:endParaRPr lang="fi-FI" sz="2400" baseline="30000" dirty="0"/>
          </a:p>
          <a:p>
            <a:endParaRPr lang="en-FI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01F67C-68C4-D2F0-3D25-DF48CF6C15D3}"/>
              </a:ext>
            </a:extLst>
          </p:cNvPr>
          <p:cNvSpPr txBox="1"/>
          <p:nvPr/>
        </p:nvSpPr>
        <p:spPr>
          <a:xfrm>
            <a:off x="9570720" y="6365917"/>
            <a:ext cx="233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aseline="30000" dirty="0"/>
              <a:t>1</a:t>
            </a:r>
            <a:r>
              <a:rPr lang="en-GB" sz="1050" dirty="0"/>
              <a:t> </a:t>
            </a:r>
            <a:r>
              <a:rPr lang="en-GB" sz="1050" dirty="0">
                <a:hlinkClick r:id="rId2"/>
              </a:rPr>
              <a:t>Microsoft Work Trend Index</a:t>
            </a:r>
            <a:endParaRPr lang="en-FI" sz="105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E370A-6539-CAE2-914B-CACA10896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5730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F64FF-D56F-7EAE-20B0-20E2068C7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03C3-B5E2-446B-C0CF-D320E80B8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Mihin Copilot Chatia voi käyttää?</a:t>
            </a:r>
            <a:endParaRPr lang="en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A99C4-9FA0-B6CA-3C66-F22B4619B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Copilot </a:t>
            </a:r>
            <a:r>
              <a:rPr lang="en-GB" dirty="0" err="1"/>
              <a:t>Chatin</a:t>
            </a:r>
            <a:r>
              <a:rPr lang="en-GB" dirty="0"/>
              <a:t> </a:t>
            </a:r>
            <a:r>
              <a:rPr lang="en-GB" dirty="0" err="1"/>
              <a:t>antamia</a:t>
            </a:r>
            <a:r>
              <a:rPr lang="en-GB" dirty="0"/>
              <a:t> </a:t>
            </a:r>
            <a:r>
              <a:rPr lang="en-GB" dirty="0" err="1"/>
              <a:t>esimerkkejä</a:t>
            </a:r>
            <a:r>
              <a:rPr lang="en-GB" dirty="0"/>
              <a:t> yrityksen eri </a:t>
            </a:r>
            <a:r>
              <a:rPr lang="en-GB" dirty="0" err="1"/>
              <a:t>toimintoihin</a:t>
            </a:r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AF142C-14F5-2762-48FA-ADCB3902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8883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1C38B-6967-CDD6-D4AC-642BE4058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8366-CC0A-2DFE-2ABF-0D22E762C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Kysymys</a:t>
            </a:r>
            <a:r>
              <a:rPr lang="en-GB" dirty="0"/>
              <a:t> Copilot </a:t>
            </a:r>
            <a:r>
              <a:rPr lang="en-GB" dirty="0" err="1"/>
              <a:t>Chatille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“Miksi jokaisen pitäisi käyttää Copilot Chatia?”</a:t>
            </a:r>
            <a:br>
              <a:rPr lang="en-GB" dirty="0"/>
            </a:b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11A1D-6AD4-D016-922C-C9FA0B5EC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21240" cy="3579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600" b="1" dirty="0"/>
              <a:t>Näin </a:t>
            </a:r>
            <a:r>
              <a:rPr lang="fi-FI" sz="1600" b="1" dirty="0" err="1"/>
              <a:t>Copilot</a:t>
            </a:r>
            <a:r>
              <a:rPr lang="fi-FI" sz="1600" b="1" dirty="0"/>
              <a:t> Chat vastaa:</a:t>
            </a:r>
          </a:p>
          <a:p>
            <a:pPr marL="0" indent="0">
              <a:buNone/>
            </a:pPr>
            <a:r>
              <a:rPr lang="fi-FI" sz="1600" dirty="0"/>
              <a:t>”Hieno kysymys! Tässä on tiivis ja selkeä lista siitä, miksi jokaisen kannattaisi käyttää </a:t>
            </a:r>
            <a:r>
              <a:rPr lang="fi-FI" sz="1600" dirty="0" err="1"/>
              <a:t>Copilot</a:t>
            </a:r>
            <a:r>
              <a:rPr lang="fi-FI" sz="1600" dirty="0"/>
              <a:t> Chatia – olitpa sitten opiskelija, asiantuntija, yrittäjä tai ihan vain utelias oppija:</a:t>
            </a:r>
          </a:p>
          <a:p>
            <a:pPr marL="0" indent="0">
              <a:buNone/>
            </a:pPr>
            <a:endParaRPr lang="fi-FI" sz="1600" dirty="0"/>
          </a:p>
          <a:p>
            <a:r>
              <a:rPr lang="en-GB" sz="1600" dirty="0" err="1"/>
              <a:t>Säästää</a:t>
            </a:r>
            <a:r>
              <a:rPr lang="en-GB" sz="1600" dirty="0"/>
              <a:t> aikaa</a:t>
            </a:r>
          </a:p>
          <a:p>
            <a:r>
              <a:rPr lang="en-GB" sz="1600" dirty="0"/>
              <a:t>Parantaa </a:t>
            </a:r>
            <a:r>
              <a:rPr lang="en-GB" sz="1600" dirty="0" err="1"/>
              <a:t>päätöksentekoa</a:t>
            </a:r>
            <a:endParaRPr lang="en-GB" sz="1600" dirty="0"/>
          </a:p>
          <a:p>
            <a:r>
              <a:rPr lang="en-GB" sz="1600" dirty="0" err="1"/>
              <a:t>Tukee</a:t>
            </a:r>
            <a:r>
              <a:rPr lang="en-GB" sz="1600" dirty="0"/>
              <a:t> </a:t>
            </a:r>
            <a:r>
              <a:rPr lang="en-GB" sz="1600" dirty="0" err="1"/>
              <a:t>luovaa</a:t>
            </a:r>
            <a:r>
              <a:rPr lang="en-GB" sz="1600" dirty="0"/>
              <a:t> työtä</a:t>
            </a:r>
          </a:p>
          <a:p>
            <a:r>
              <a:rPr lang="en-GB" sz="1600" dirty="0"/>
              <a:t>Auttaa </a:t>
            </a:r>
            <a:r>
              <a:rPr lang="en-GB" sz="1600" dirty="0" err="1"/>
              <a:t>oppimisessa</a:t>
            </a:r>
            <a:endParaRPr lang="en-GB" sz="1600" dirty="0"/>
          </a:p>
          <a:p>
            <a:r>
              <a:rPr lang="en-GB" sz="1600" dirty="0"/>
              <a:t>Toimii </a:t>
            </a:r>
            <a:r>
              <a:rPr lang="en-GB" sz="1600" dirty="0" err="1"/>
              <a:t>henkilökohtaisena</a:t>
            </a:r>
            <a:r>
              <a:rPr lang="en-GB" sz="1600" dirty="0"/>
              <a:t> </a:t>
            </a:r>
            <a:r>
              <a:rPr lang="en-GB" sz="1600" dirty="0" err="1"/>
              <a:t>assistenttina</a:t>
            </a:r>
            <a:endParaRPr lang="en-GB" sz="1600" dirty="0"/>
          </a:p>
          <a:p>
            <a:r>
              <a:rPr lang="en-GB" sz="1600" dirty="0" err="1"/>
              <a:t>Käytettävissä</a:t>
            </a:r>
            <a:r>
              <a:rPr lang="en-GB" sz="1600" dirty="0"/>
              <a:t> missä </a:t>
            </a:r>
            <a:r>
              <a:rPr lang="en-GB" sz="1600" dirty="0" err="1"/>
              <a:t>ja</a:t>
            </a:r>
            <a:r>
              <a:rPr lang="en-GB" sz="1600" dirty="0"/>
              <a:t> </a:t>
            </a:r>
            <a:r>
              <a:rPr lang="en-GB" sz="1600" dirty="0" err="1"/>
              <a:t>milloin</a:t>
            </a:r>
            <a:r>
              <a:rPr lang="en-GB" sz="1600" dirty="0"/>
              <a:t> vain</a:t>
            </a:r>
          </a:p>
          <a:p>
            <a:r>
              <a:rPr lang="en-GB" sz="1600" dirty="0" err="1"/>
              <a:t>Mukautuu</a:t>
            </a:r>
            <a:r>
              <a:rPr lang="en-GB" sz="1600" dirty="0"/>
              <a:t> </a:t>
            </a:r>
            <a:r>
              <a:rPr lang="en-GB" sz="1600" dirty="0" err="1"/>
              <a:t>käyttäjän</a:t>
            </a:r>
            <a:r>
              <a:rPr lang="en-GB" sz="1600" dirty="0"/>
              <a:t> </a:t>
            </a:r>
            <a:r>
              <a:rPr lang="en-GB" sz="1600" dirty="0" err="1"/>
              <a:t>tarpeisiin</a:t>
            </a:r>
            <a:r>
              <a:rPr lang="en-GB" sz="1600" dirty="0"/>
              <a:t>.”</a:t>
            </a:r>
            <a:endParaRPr lang="en-FI" sz="1600" dirty="0"/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en-FI" sz="1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1B57A-27AD-DDE0-BC05-C4A04E72B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9860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ACD8-5126-D4F4-58D5-69739AF7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Johto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89703-A31C-B9F0-336F-715844D22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200" b="1" dirty="0"/>
              <a:t>1. Strateginen analyysi ja päätöksenteko</a:t>
            </a:r>
          </a:p>
          <a:p>
            <a:pPr marL="0" indent="0">
              <a:buNone/>
            </a:pPr>
            <a:r>
              <a:rPr lang="fi-FI" sz="1200" dirty="0"/>
              <a:t>Skenaarioanalyysit: Mallintaa eri liiketoimintaskenaarioita (esim. markkinamuutokset, investoinnit).</a:t>
            </a:r>
          </a:p>
          <a:p>
            <a:pPr marL="0" indent="0">
              <a:buNone/>
            </a:pPr>
            <a:r>
              <a:rPr lang="fi-FI" sz="1200" dirty="0"/>
              <a:t>Kilpailija- ja markkina-analyysi: Tiivistää tietoa kilpailijoista ja markkinatrendeistä.</a:t>
            </a:r>
          </a:p>
          <a:p>
            <a:pPr marL="0" indent="0">
              <a:buNone/>
            </a:pPr>
            <a:r>
              <a:rPr lang="fi-FI" sz="1200" dirty="0"/>
              <a:t>Tunnuslukujen tulkinta: Analysoi taloudellisia ja operatiivisia mittareita (esim. ROI, EBITDA, </a:t>
            </a:r>
            <a:r>
              <a:rPr lang="fi-FI" sz="1200" dirty="0" err="1"/>
              <a:t>churn</a:t>
            </a:r>
            <a:r>
              <a:rPr lang="fi-FI" sz="1200" dirty="0"/>
              <a:t>).</a:t>
            </a:r>
          </a:p>
          <a:p>
            <a:pPr marL="0" indent="0">
              <a:buNone/>
            </a:pPr>
            <a:r>
              <a:rPr lang="fi-FI" sz="1200" b="1" dirty="0"/>
              <a:t>2. Raportointi ja seuranta</a:t>
            </a:r>
          </a:p>
          <a:p>
            <a:pPr marL="0" indent="0">
              <a:buNone/>
            </a:pPr>
            <a:r>
              <a:rPr lang="fi-FI" sz="1200" dirty="0"/>
              <a:t>Johtoryhmäraportit: Laatii visuaalisia ja tiiviitä raportteja päätöksenteon tueksi.</a:t>
            </a:r>
          </a:p>
          <a:p>
            <a:pPr marL="0" indent="0">
              <a:buNone/>
            </a:pPr>
            <a:r>
              <a:rPr lang="fi-FI" sz="1200" dirty="0"/>
              <a:t>KPI-seuranta: Visualisoi ja seuraa avainmittareita reaaliaikaisesti.</a:t>
            </a:r>
          </a:p>
          <a:p>
            <a:pPr marL="0" indent="0">
              <a:buNone/>
            </a:pPr>
            <a:r>
              <a:rPr lang="fi-FI" sz="1200" dirty="0"/>
              <a:t>Dashboardien koostaminen: Auttaa rakentamaan Power BI- tai Excel-pohjaisia näkymiä.</a:t>
            </a:r>
          </a:p>
          <a:p>
            <a:pPr marL="0" indent="0">
              <a:buNone/>
            </a:pPr>
            <a:r>
              <a:rPr lang="fi-FI" sz="1200" b="1" dirty="0"/>
              <a:t>3. Tiedon tiivistäminen ja päätösten valmistelu</a:t>
            </a:r>
          </a:p>
          <a:p>
            <a:pPr marL="0" indent="0">
              <a:buNone/>
            </a:pPr>
            <a:r>
              <a:rPr lang="fi-FI" sz="1200" dirty="0"/>
              <a:t>Dokumenttien yhteenveto: Tiivistää pitkiä raportteja, strategiadokumentteja tai tutkimuksia.</a:t>
            </a:r>
          </a:p>
          <a:p>
            <a:pPr marL="0" indent="0">
              <a:buNone/>
            </a:pPr>
            <a:r>
              <a:rPr lang="fi-FI" sz="1200" dirty="0"/>
              <a:t>Päätösmuistioiden luonnostelu: Kirjoittaa selkeitä ja jäsenneltyjä muistioita kokouksia varten.</a:t>
            </a:r>
          </a:p>
          <a:p>
            <a:pPr marL="0" indent="0">
              <a:buNone/>
            </a:pPr>
            <a:r>
              <a:rPr lang="fi-FI" sz="1200" dirty="0"/>
              <a:t>Toimintasuunnitelmien laatiminen: Auttaa jäsentämään strategisia toimenpiteitä ja aikatauluja.</a:t>
            </a:r>
          </a:p>
          <a:p>
            <a:pPr marL="0" indent="0">
              <a:buNone/>
            </a:pPr>
            <a:endParaRPr lang="en-FI" sz="1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971BF6-774A-16FE-AC5D-A7B9DBA4F7C1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/>
              <a:t>4. Viestintä ja sidosryhmäsuhteet</a:t>
            </a:r>
          </a:p>
          <a:p>
            <a:pPr marL="0" indent="0">
              <a:buNone/>
            </a:pPr>
            <a:r>
              <a:rPr lang="fi-FI" sz="1200" dirty="0"/>
              <a:t>Sidosryhmäviestintä: Laatii viestejä hallitukselle, sijoittajille tai henkilöstölle.</a:t>
            </a:r>
          </a:p>
          <a:p>
            <a:pPr marL="0" indent="0">
              <a:buNone/>
            </a:pPr>
            <a:r>
              <a:rPr lang="fi-FI" sz="1200" dirty="0"/>
              <a:t>Puheiden ja esitysten valmistelu: Auttaa rakentamaan vakuuttavia esityksiä ja puheita.</a:t>
            </a:r>
          </a:p>
          <a:p>
            <a:pPr marL="0" indent="0">
              <a:buNone/>
            </a:pPr>
            <a:r>
              <a:rPr lang="fi-FI" sz="1200" dirty="0"/>
              <a:t>Sisäisen viestinnän tuki: Kirjoittaa strategisia viestejä henkilöstölle (esim. muutoksista, tavoitteista).</a:t>
            </a:r>
          </a:p>
          <a:p>
            <a:pPr marL="0" indent="0">
              <a:buNone/>
            </a:pPr>
            <a:r>
              <a:rPr lang="fi-FI" sz="1200" b="1" dirty="0"/>
              <a:t>5. Riskienhallinta ja vaatimusten mukaisuus (</a:t>
            </a:r>
            <a:r>
              <a:rPr lang="fi-FI" sz="1200" b="1" dirty="0" err="1"/>
              <a:t>compliance</a:t>
            </a:r>
            <a:r>
              <a:rPr lang="fi-FI" sz="1200" b="1" dirty="0"/>
              <a:t>)</a:t>
            </a:r>
          </a:p>
          <a:p>
            <a:pPr marL="0" indent="0">
              <a:buNone/>
            </a:pPr>
            <a:r>
              <a:rPr lang="fi-FI" sz="1200" dirty="0"/>
              <a:t>Riskianalyysit: Tunnistaa ja arvioi liiketoimintariskejä eri skenaarioissa.</a:t>
            </a:r>
          </a:p>
          <a:p>
            <a:pPr marL="0" indent="0">
              <a:buNone/>
            </a:pPr>
            <a:r>
              <a:rPr lang="fi-FI" sz="1200" dirty="0"/>
              <a:t>Sääntelyseuranta: Informoi uusista sääntelymuutoksista, jotka vaikuttavat liiketoimintaan.</a:t>
            </a:r>
          </a:p>
          <a:p>
            <a:pPr marL="0" indent="0">
              <a:buNone/>
            </a:pPr>
            <a:r>
              <a:rPr lang="fi-FI" sz="1200" dirty="0" err="1"/>
              <a:t>Compliance</a:t>
            </a:r>
            <a:r>
              <a:rPr lang="fi-FI" sz="1200" dirty="0"/>
              <a:t>-raportointi: Auttaa laatimaan raportteja viranomaisille tai hallitukselle.</a:t>
            </a:r>
          </a:p>
          <a:p>
            <a:pPr marL="0" indent="0">
              <a:buNone/>
            </a:pPr>
            <a:r>
              <a:rPr lang="fi-FI" sz="1200" b="1" dirty="0"/>
              <a:t>6. Innovointi ja kehitys</a:t>
            </a:r>
          </a:p>
          <a:p>
            <a:pPr marL="0" indent="0">
              <a:buNone/>
            </a:pPr>
            <a:r>
              <a:rPr lang="fi-FI" sz="1200" dirty="0"/>
              <a:t>Ideointi ja </a:t>
            </a:r>
            <a:r>
              <a:rPr lang="fi-FI" sz="1200" dirty="0" err="1"/>
              <a:t>benchmarkkaus</a:t>
            </a:r>
            <a:r>
              <a:rPr lang="fi-FI" sz="1200" dirty="0"/>
              <a:t>: Ehdottaa uusia liiketoimintamalleja tai vertailee alan parhaita käytäntöjä.</a:t>
            </a:r>
          </a:p>
          <a:p>
            <a:pPr marL="0" indent="0">
              <a:buNone/>
            </a:pPr>
            <a:r>
              <a:rPr lang="fi-FI" sz="1200" dirty="0"/>
              <a:t>Trendien seuranta: Tiivistää ajankohtaisia trendejä ja teknologioita, jotka voivat vaikuttaa strategiaan.</a:t>
            </a:r>
          </a:p>
          <a:p>
            <a:pPr marL="0" indent="0">
              <a:buNone/>
            </a:pPr>
            <a:r>
              <a:rPr lang="fi-FI" sz="1200" dirty="0"/>
              <a:t>Kehityshankkeiden suunnittelu: Auttaa jäsentämään kehitysprojekteja ja mittareita.</a:t>
            </a:r>
            <a:endParaRPr lang="en-FI" sz="1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6D8AD-ACEC-B58E-B9C4-2DF78E2C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038277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068F-342E-AA3F-C16D-87C7947AD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832D5-D149-CE2C-EC06-EB6F926A6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Taloushallinto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441D4-3C2D-5F37-ED3F-407CFB302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200" b="1" dirty="0"/>
              <a:t>1. Raportointi ja analytiikka</a:t>
            </a:r>
          </a:p>
          <a:p>
            <a:pPr marL="0" indent="0">
              <a:buNone/>
            </a:pPr>
            <a:r>
              <a:rPr lang="fi-FI" sz="1200" dirty="0"/>
              <a:t>Taloudellisten raporttien laatiminen: Luo kuukausi-, kvartaali- ja vuosiraportteja automaattisesti.</a:t>
            </a:r>
          </a:p>
          <a:p>
            <a:pPr marL="0" indent="0">
              <a:buNone/>
            </a:pPr>
            <a:r>
              <a:rPr lang="fi-FI" sz="1200" dirty="0"/>
              <a:t>Budjetin seuranta: Vertaa toteutuneita kuluja budjettiin ja tunnistaa poikkeamat.</a:t>
            </a:r>
          </a:p>
          <a:p>
            <a:pPr marL="0" indent="0">
              <a:buNone/>
            </a:pPr>
            <a:r>
              <a:rPr lang="fi-FI" sz="1200" dirty="0"/>
              <a:t>Kassavirta-analyysi: Ennustaa kassavirtaa ja tunnistaa mahdolliset riskit</a:t>
            </a:r>
            <a:r>
              <a:rPr lang="fi-FI" sz="1200" b="1" dirty="0"/>
              <a:t>.</a:t>
            </a:r>
          </a:p>
          <a:p>
            <a:pPr marL="0" indent="0">
              <a:buNone/>
            </a:pPr>
            <a:r>
              <a:rPr lang="fi-FI" sz="1200" b="1" dirty="0"/>
              <a:t>2. Ennusteet ja suunnittelu</a:t>
            </a:r>
          </a:p>
          <a:p>
            <a:pPr marL="0" indent="0">
              <a:buNone/>
            </a:pPr>
            <a:r>
              <a:rPr lang="fi-FI" sz="1200" dirty="0"/>
              <a:t>Talousennusteet: Laatii ennusteita tuloista, menoista ja katteista historiallisten tietojen perusteella.</a:t>
            </a:r>
          </a:p>
          <a:p>
            <a:pPr marL="0" indent="0">
              <a:buNone/>
            </a:pPr>
            <a:r>
              <a:rPr lang="fi-FI" sz="1200" dirty="0"/>
              <a:t>Skenaarioanalyysit: Mallintaa eri taloudellisia skenaarioita (esim. myynnin lasku, kustannusten nousu).</a:t>
            </a:r>
          </a:p>
          <a:p>
            <a:pPr marL="0" indent="0">
              <a:buNone/>
            </a:pPr>
            <a:r>
              <a:rPr lang="fi-FI" sz="1200" dirty="0"/>
              <a:t>Investointilaskelmat: Auttaa arvioimaan investointien kannattavuutta (NPV, ROI, takaisinmaksuaika).</a:t>
            </a:r>
          </a:p>
          <a:p>
            <a:pPr marL="0" indent="0">
              <a:buNone/>
            </a:pPr>
            <a:r>
              <a:rPr lang="fi-FI" sz="1200" b="1" dirty="0"/>
              <a:t>3. Kirjanpito ja tilinpäätös</a:t>
            </a:r>
          </a:p>
          <a:p>
            <a:pPr marL="0" indent="0">
              <a:buNone/>
            </a:pPr>
            <a:r>
              <a:rPr lang="fi-FI" sz="1200" dirty="0"/>
              <a:t>Tositteiden luokittelu: Auttaa luokittelemaan ja tarkistamaan kirjanpitotositteita.</a:t>
            </a:r>
          </a:p>
          <a:p>
            <a:pPr marL="0" indent="0">
              <a:buNone/>
            </a:pPr>
            <a:r>
              <a:rPr lang="fi-FI" sz="1200" dirty="0"/>
              <a:t>Tilinpäätöksen valmistelu: Tukee tilinpäätöserien ja liitetietojen koostamisessa.</a:t>
            </a:r>
          </a:p>
          <a:p>
            <a:pPr marL="0" indent="0">
              <a:buNone/>
            </a:pPr>
            <a:r>
              <a:rPr lang="fi-FI" sz="1200" dirty="0"/>
              <a:t>Tilintarkastuksen valmistelu: Kokoaa tarvittavat dokumentit ja selitykset tarkastajalle.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261963-4C63-6D2C-EB84-4FCC6ACF3BC8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/>
              <a:t>4. Laskutus ja maksuliikenne</a:t>
            </a:r>
          </a:p>
          <a:p>
            <a:pPr marL="0" indent="0">
              <a:buNone/>
            </a:pPr>
            <a:r>
              <a:rPr lang="fi-FI" sz="1200" dirty="0"/>
              <a:t>Laskujen tarkistus: Tarkistaa laskujen oikeellisuuden ja ehdottaa korjauksia.</a:t>
            </a:r>
          </a:p>
          <a:p>
            <a:pPr marL="0" indent="0">
              <a:buNone/>
            </a:pPr>
            <a:r>
              <a:rPr lang="fi-FI" sz="1200" dirty="0"/>
              <a:t>Maksumuistutukset: Laatii kohteliaita muistutusviestejä myöhästyneistä maksuista.</a:t>
            </a:r>
          </a:p>
          <a:p>
            <a:pPr marL="0" indent="0">
              <a:buNone/>
            </a:pPr>
            <a:r>
              <a:rPr lang="fi-FI" sz="1200" dirty="0"/>
              <a:t>Toimittajavertailut: Analysoi toimittajien hintoja ja maksuehtoja.</a:t>
            </a: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r>
              <a:rPr lang="fi-FI" sz="1200" b="1" dirty="0"/>
              <a:t>5. Verotus ja viranomaisraportointi</a:t>
            </a:r>
          </a:p>
          <a:p>
            <a:pPr marL="0" indent="0">
              <a:buNone/>
            </a:pPr>
            <a:r>
              <a:rPr lang="fi-FI" sz="1200" dirty="0"/>
              <a:t>ALV-laskelmat: Auttaa laskemaan ja tarkistamaan arvonlisäverot.</a:t>
            </a:r>
          </a:p>
          <a:p>
            <a:pPr marL="0" indent="0">
              <a:buNone/>
            </a:pPr>
            <a:r>
              <a:rPr lang="fi-FI" sz="1200" dirty="0"/>
              <a:t>Viranomaisraportit: Laatii raportteja esimerkiksi verottajalle tai Tilastokeskukselle.</a:t>
            </a:r>
          </a:p>
          <a:p>
            <a:pPr marL="0" indent="0">
              <a:buNone/>
            </a:pPr>
            <a:r>
              <a:rPr lang="fi-FI" sz="1200" dirty="0"/>
              <a:t>Verosuunnittelu: Tukee verotuksellisten vaihtoehtojen vertailussa (esim. osingot vs. palkka).</a:t>
            </a: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r>
              <a:rPr lang="fi-FI" sz="1200" b="1" dirty="0"/>
              <a:t>6. Tiedonhaku ja päätöksenteon tuki</a:t>
            </a:r>
          </a:p>
          <a:p>
            <a:pPr marL="0" indent="0">
              <a:buNone/>
            </a:pPr>
            <a:r>
              <a:rPr lang="fi-FI" sz="1200" dirty="0"/>
              <a:t>Taloudellisten tunnuslukujen analyysi: Laskee ja tulkitsee tunnuslukuja (esim. käyttökate, omavaraisuusaste).</a:t>
            </a:r>
          </a:p>
          <a:p>
            <a:pPr marL="0" indent="0">
              <a:buNone/>
            </a:pPr>
            <a:r>
              <a:rPr lang="fi-FI" sz="1200" dirty="0"/>
              <a:t>Kilpailija-analyysi: Hakee ja tiivistää tietoa kilpailijoiden taloudellisesta tilanteesta.</a:t>
            </a:r>
          </a:p>
          <a:p>
            <a:pPr marL="0" indent="0">
              <a:buNone/>
            </a:pPr>
            <a:r>
              <a:rPr lang="fi-FI" sz="1200" dirty="0"/>
              <a:t>Sääntelymuutosten seuranta: Informoi uusista taloushallintoon vaikuttavista säädöksistä.</a:t>
            </a:r>
            <a:endParaRPr lang="en-FI" sz="800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0CF2329-E00F-9F09-864D-A43FE58F1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7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90054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08F20-F4E2-AD2E-25D3-D3FD70097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B6CBC-AF2E-76AE-A2E2-8876F0F65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tietohallinto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51B76-C1B7-05C5-BE47-60201A642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200" b="1" dirty="0"/>
              <a:t>1. Tukipalvelut ja käyttäjätuki</a:t>
            </a:r>
          </a:p>
          <a:p>
            <a:pPr marL="0" indent="0">
              <a:buNone/>
            </a:pPr>
            <a:r>
              <a:rPr lang="fi-FI" sz="1200" dirty="0"/>
              <a:t>Vikailmoitusten analysointi: Tiivistää ja luokittelee tukipyyntöjä automaattisesti.</a:t>
            </a:r>
          </a:p>
          <a:p>
            <a:pPr marL="0" indent="0">
              <a:buNone/>
            </a:pPr>
            <a:r>
              <a:rPr lang="fi-FI" sz="1200" dirty="0"/>
              <a:t>Vastausten ehdottaminen: Auttaa IT-tuelle vastaamaan nopeasti yleisiin ongelmiin.</a:t>
            </a:r>
          </a:p>
          <a:p>
            <a:pPr marL="0" indent="0">
              <a:buNone/>
            </a:pPr>
            <a:r>
              <a:rPr lang="fi-FI" sz="1200" dirty="0"/>
              <a:t>Ohjeiden ja FAQ-sisältöjen luonti: Kirjoittaa selkeitä käyttöohjeita ja tukisivuja.</a:t>
            </a: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r>
              <a:rPr lang="fi-FI" sz="1200" b="1" dirty="0"/>
              <a:t>2. Tietoturva ja riskienhallinta</a:t>
            </a:r>
          </a:p>
          <a:p>
            <a:pPr marL="0" indent="0">
              <a:buNone/>
            </a:pPr>
            <a:r>
              <a:rPr lang="fi-FI" sz="1200" dirty="0"/>
              <a:t>Tietoturvapoikkeamien analyysi: Tiivistää lokitietoja ja tunnistaa poikkeamia.</a:t>
            </a:r>
          </a:p>
          <a:p>
            <a:pPr marL="0" indent="0">
              <a:buNone/>
            </a:pPr>
            <a:r>
              <a:rPr lang="fi-FI" sz="1200" dirty="0"/>
              <a:t>Tietoturvapolitiikkojen laatiminen: Auttaa kirjoittamaan ja päivittämään ohjeistuksia.</a:t>
            </a:r>
          </a:p>
          <a:p>
            <a:pPr marL="0" indent="0">
              <a:buNone/>
            </a:pPr>
            <a:r>
              <a:rPr lang="fi-FI" sz="1200" dirty="0"/>
              <a:t>Sääntelyseuranta: Informoi uusista tietoturvaan ja tietosuojaan liittyvistä vaatimuksista (esim. GDPR, NIS2).</a:t>
            </a:r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sz="1200" b="1" dirty="0"/>
              <a:t>3. Järjestelmien hallinta ja kehitys</a:t>
            </a:r>
          </a:p>
          <a:p>
            <a:pPr marL="0" indent="0">
              <a:buNone/>
            </a:pPr>
            <a:r>
              <a:rPr lang="fi-FI" sz="1200" dirty="0"/>
              <a:t>Skriptien ja automaatioiden luonti: Auttaa kirjoittamaan PowerShell-, </a:t>
            </a:r>
            <a:r>
              <a:rPr lang="fi-FI" sz="1200" dirty="0" err="1"/>
              <a:t>Bash</a:t>
            </a:r>
            <a:r>
              <a:rPr lang="fi-FI" sz="1200" dirty="0"/>
              <a:t>- tai Python-skriptejä.</a:t>
            </a:r>
          </a:p>
          <a:p>
            <a:pPr marL="0" indent="0">
              <a:buNone/>
            </a:pPr>
            <a:r>
              <a:rPr lang="fi-FI" sz="1200" dirty="0"/>
              <a:t>Konfiguraatiotiedostojen generointi: Luo asetustiedostoja eri järjestelmille.</a:t>
            </a:r>
          </a:p>
          <a:p>
            <a:pPr marL="0" indent="0">
              <a:buNone/>
            </a:pPr>
            <a:r>
              <a:rPr lang="fi-FI" sz="1200" dirty="0"/>
              <a:t>Dokumentointi: Laatii teknistä dokumentaatiota järjestelmistä ja prosesseista.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60AB95-B459-DA10-B629-4643784D9F00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/>
              <a:t> 4. IT-analytiikka ja raportointi</a:t>
            </a:r>
          </a:p>
          <a:p>
            <a:pPr marL="0" indent="0">
              <a:buNone/>
            </a:pPr>
            <a:r>
              <a:rPr lang="fi-FI" sz="1200" dirty="0"/>
              <a:t>Palvelintilastojen analyysi: Visualisoi käyttöastetta, kuormitusta ja kapasiteettia.</a:t>
            </a:r>
          </a:p>
          <a:p>
            <a:pPr marL="0" indent="0">
              <a:buNone/>
            </a:pPr>
            <a:r>
              <a:rPr lang="fi-FI" sz="1200" dirty="0"/>
              <a:t>Tukipyyntöjen raportointi: Luo raportteja tikettien määrästä, ratkaisuajoista ja trendeistä.</a:t>
            </a:r>
          </a:p>
          <a:p>
            <a:pPr marL="0" indent="0">
              <a:buNone/>
            </a:pPr>
            <a:r>
              <a:rPr lang="fi-FI" sz="1200" dirty="0"/>
              <a:t>Käyttöoikeuksien seuranta: Analysoi käyttäjäoikeuksia ja ehdottaa siivoustoimenpiteitä.</a:t>
            </a: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r>
              <a:rPr lang="fi-FI" sz="1200" b="1" dirty="0"/>
              <a:t>5. Strateginen suunnittelu ja arkkitehtuuri</a:t>
            </a:r>
          </a:p>
          <a:p>
            <a:pPr marL="0" indent="0">
              <a:buNone/>
            </a:pPr>
            <a:r>
              <a:rPr lang="fi-FI" sz="1200" dirty="0"/>
              <a:t>IT-strategian tukeminen: Auttaa jäsentämään IT-kehityssuunnitelmia ja tiekarttoja.</a:t>
            </a:r>
          </a:p>
          <a:p>
            <a:pPr marL="0" indent="0">
              <a:buNone/>
            </a:pPr>
            <a:r>
              <a:rPr lang="fi-FI" sz="1200" dirty="0"/>
              <a:t>Teknologiaratkaisujen vertailu: Tiivistää eri järjestelmien tai alustojen hyödyt ja riskit.</a:t>
            </a:r>
          </a:p>
          <a:p>
            <a:pPr marL="0" indent="0">
              <a:buNone/>
            </a:pPr>
            <a:r>
              <a:rPr lang="fi-FI" sz="1200" dirty="0"/>
              <a:t>Pilvisiirtymän suunnittelu: Tukee pilvipalveluiden käyttöönoton suunnittelussa ja kustannusvertailussa.</a:t>
            </a: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r>
              <a:rPr lang="fi-FI" sz="1200" b="1" dirty="0"/>
              <a:t>6. Integraatiot ja automaatio</a:t>
            </a:r>
          </a:p>
          <a:p>
            <a:pPr marL="0" indent="0">
              <a:buNone/>
            </a:pPr>
            <a:r>
              <a:rPr lang="fi-FI" sz="1200" dirty="0"/>
              <a:t>API-dokumentaation tulkinta: Selittää ja auttaa hyödyntämään rajapintoja.</a:t>
            </a:r>
          </a:p>
          <a:p>
            <a:pPr marL="0" indent="0">
              <a:buNone/>
            </a:pPr>
            <a:r>
              <a:rPr lang="fi-FI" sz="1200" dirty="0"/>
              <a:t>Integraatiosuunnitelmat: Auttaa suunnittelemaan järjestelmien välistä tiedonsiirtoa.</a:t>
            </a:r>
          </a:p>
          <a:p>
            <a:pPr marL="0" indent="0">
              <a:buNone/>
            </a:pPr>
            <a:r>
              <a:rPr lang="fi-FI" sz="1200" dirty="0"/>
              <a:t>Työnkulkujen automatisointi: Ehdottaa automatisoitavia prosesseja (esim. käyttäjien luonti, ilmoitukset).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3BAE7BD-8C4D-655D-EB52-63AD6BBA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38518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15A48-F50F-809A-302D-4A8FF8D3B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1F63-1953-9E8F-4F0A-B5612751B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Markkinointi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54AB3-6267-28BE-8941-CCBD0EDA5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379720" cy="4819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200" b="1" dirty="0"/>
              <a:t> 1. Sisällöntuotanto</a:t>
            </a:r>
          </a:p>
          <a:p>
            <a:pPr marL="0" indent="0">
              <a:buNone/>
            </a:pPr>
            <a:r>
              <a:rPr lang="fi-FI" sz="1200" dirty="0"/>
              <a:t>Sosiaalisen median julkaisut: Kirjoittaa postauksia eri kanaviin (LinkedIn, Instagram, X, Facebook).</a:t>
            </a:r>
          </a:p>
          <a:p>
            <a:pPr marL="0" indent="0">
              <a:buNone/>
            </a:pPr>
            <a:r>
              <a:rPr lang="fi-FI" sz="1200" dirty="0"/>
              <a:t>Blogitekstit ja artikkelit: Laatii luonnoksia tai kokonaisia tekstejä hakukoneoptimoidusti.</a:t>
            </a:r>
          </a:p>
          <a:p>
            <a:pPr marL="0" indent="0">
              <a:buNone/>
            </a:pPr>
            <a:r>
              <a:rPr lang="fi-FI" sz="1200" dirty="0"/>
              <a:t>Mainostekstit: Luo houkuttelevia mainoslauseita, bannereita ja </a:t>
            </a:r>
            <a:r>
              <a:rPr lang="fi-FI" sz="1200" dirty="0" err="1"/>
              <a:t>kampanjasloganeita</a:t>
            </a:r>
            <a:r>
              <a:rPr lang="fi-FI" sz="1200" dirty="0"/>
              <a:t>.</a:t>
            </a:r>
          </a:p>
          <a:p>
            <a:pPr marL="0" indent="0">
              <a:buNone/>
            </a:pPr>
            <a:r>
              <a:rPr lang="fi-FI" sz="1200" dirty="0"/>
              <a:t>Uutiskirjeet: Kirjoittaa ja personoi sähköpostiviestejä eri kohderyhmille.</a:t>
            </a:r>
          </a:p>
          <a:p>
            <a:pPr marL="0" indent="0">
              <a:buNone/>
            </a:pPr>
            <a:r>
              <a:rPr lang="fi-FI" sz="1200" b="1" dirty="0"/>
              <a:t>2. Kampanjasuunnittelu ja -hallinta</a:t>
            </a:r>
          </a:p>
          <a:p>
            <a:pPr marL="0" indent="0">
              <a:buNone/>
            </a:pPr>
            <a:r>
              <a:rPr lang="fi-FI" sz="1200" dirty="0"/>
              <a:t>Kampanjasuunnitelmat: Auttaa jäsentämään kampanjan tavoitteet, kohderyhmät ja aikataulut.</a:t>
            </a:r>
          </a:p>
          <a:p>
            <a:pPr marL="0" indent="0">
              <a:buNone/>
            </a:pPr>
            <a:r>
              <a:rPr lang="fi-FI" sz="1200" dirty="0"/>
              <a:t>A/B-testien ideointi: Ehdottaa testattavia viestejä, otsikoita tai kuvia.</a:t>
            </a:r>
          </a:p>
          <a:p>
            <a:pPr marL="0" indent="0">
              <a:buNone/>
            </a:pPr>
            <a:r>
              <a:rPr lang="fi-FI" sz="1200" dirty="0"/>
              <a:t>Kohderyhmien määrittely: Segmentoi asiakkaita käyttäytymisen, demografian tai kiinnostuksen kohteiden mukaan.</a:t>
            </a:r>
          </a:p>
          <a:p>
            <a:pPr marL="0" indent="0">
              <a:buNone/>
            </a:pPr>
            <a:r>
              <a:rPr lang="fi-FI" sz="1200" b="1" dirty="0"/>
              <a:t>3. Analytiikka ja raportointi</a:t>
            </a:r>
          </a:p>
          <a:p>
            <a:pPr marL="0" indent="0">
              <a:buNone/>
            </a:pPr>
            <a:r>
              <a:rPr lang="fi-FI" sz="1200" dirty="0"/>
              <a:t>Kampanjatulosten analyysi: Tiivistää ja visualisoi kampanjoiden tuloksia (esim. klikkausprosentit, konversiot).</a:t>
            </a:r>
          </a:p>
          <a:p>
            <a:pPr marL="0" indent="0">
              <a:buNone/>
            </a:pPr>
            <a:r>
              <a:rPr lang="fi-FI" sz="1200" dirty="0"/>
              <a:t>Sosiaalisen median seuranta: Analysoi sitoutumista, seuraajamääriä ja trendejä.</a:t>
            </a:r>
          </a:p>
          <a:p>
            <a:pPr marL="0" indent="0">
              <a:buNone/>
            </a:pPr>
            <a:r>
              <a:rPr lang="fi-FI" sz="1200" dirty="0"/>
              <a:t>SEO-analyysi: Auttaa tunnistamaan avainsanoja ja parantamaan hakukonenäkyvyyttä.</a:t>
            </a:r>
          </a:p>
          <a:p>
            <a:pPr marL="0" indent="0">
              <a:buNone/>
            </a:pPr>
            <a:endParaRPr lang="fi-FI" sz="1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1FCA49-4263-EEFE-D4A3-106FB0921F20}"/>
              </a:ext>
            </a:extLst>
          </p:cNvPr>
          <p:cNvSpPr txBox="1">
            <a:spLocks/>
          </p:cNvSpPr>
          <p:nvPr/>
        </p:nvSpPr>
        <p:spPr>
          <a:xfrm>
            <a:off x="6217920" y="1825624"/>
            <a:ext cx="5379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200" b="1" dirty="0"/>
              <a:t>4. Asiakasymmärrys ja personointi</a:t>
            </a:r>
          </a:p>
          <a:p>
            <a:pPr marL="0" indent="0">
              <a:buNone/>
            </a:pPr>
            <a:r>
              <a:rPr lang="fi-FI" sz="1200" dirty="0"/>
              <a:t>Asiakaspersoonien luonti: Luo kuvauksia eri asiakassegmenteistä.</a:t>
            </a:r>
          </a:p>
          <a:p>
            <a:pPr marL="0" indent="0">
              <a:buNone/>
            </a:pPr>
            <a:r>
              <a:rPr lang="fi-FI" sz="1200" dirty="0"/>
              <a:t>Asiakaspalautteen analyysi: Tiivistää ja ryhmittelee palautteita tai kyselyvastauksia.</a:t>
            </a:r>
          </a:p>
          <a:p>
            <a:pPr marL="0" indent="0">
              <a:buNone/>
            </a:pPr>
            <a:r>
              <a:rPr lang="fi-FI" sz="1200" dirty="0"/>
              <a:t>Personoidut viestit: Auttaa räätälöimään viestit eri asiakasprofiileille.</a:t>
            </a:r>
          </a:p>
          <a:p>
            <a:pPr marL="0" indent="0">
              <a:buNone/>
            </a:pPr>
            <a:r>
              <a:rPr lang="fi-FI" sz="1200" b="1" dirty="0"/>
              <a:t>5. Brändinhallinta ja luova suunnittelu</a:t>
            </a:r>
          </a:p>
          <a:p>
            <a:pPr marL="0" indent="0">
              <a:buNone/>
            </a:pPr>
            <a:r>
              <a:rPr lang="fi-FI" sz="1200" dirty="0"/>
              <a:t>Brändiviestien yhtenäistäminen: Varmistaa, että viestit noudattavat brändin sävyä ja tyyliä.</a:t>
            </a:r>
          </a:p>
          <a:p>
            <a:pPr marL="0" indent="0">
              <a:buNone/>
            </a:pPr>
            <a:r>
              <a:rPr lang="fi-FI" sz="1200" dirty="0"/>
              <a:t>Ideointi visuaalisiin kampanjoihin: Ehdottaa teemoja, värejä ja visuaalisia konsepteja.</a:t>
            </a:r>
          </a:p>
          <a:p>
            <a:pPr marL="0" indent="0">
              <a:buNone/>
            </a:pPr>
            <a:r>
              <a:rPr lang="fi-FI" sz="1200" dirty="0"/>
              <a:t>Tapahtumaviestintä: Kirjoittaa kutsuja, ohjelmatekstejä ja jälkiviestintää tapahtumista.</a:t>
            </a:r>
          </a:p>
          <a:p>
            <a:pPr marL="0" indent="0">
              <a:buNone/>
            </a:pPr>
            <a:r>
              <a:rPr lang="fi-FI" sz="1200" b="1" dirty="0"/>
              <a:t>6. Kansainvälinen markkinointi</a:t>
            </a:r>
          </a:p>
          <a:p>
            <a:pPr marL="0" indent="0">
              <a:buNone/>
            </a:pPr>
            <a:r>
              <a:rPr lang="fi-FI" sz="1200" dirty="0"/>
              <a:t>Käännökset ja lokalisaatio: Kääntää ja mukauttaa sisältöä eri kielille ja kulttuureihin.</a:t>
            </a:r>
          </a:p>
          <a:p>
            <a:pPr marL="0" indent="0">
              <a:buNone/>
            </a:pPr>
            <a:r>
              <a:rPr lang="fi-FI" sz="1200" dirty="0"/>
              <a:t>Markkinatutkimus: Tiivistää tietoa uusista markkinoista ja kilpailijoista.</a:t>
            </a:r>
            <a:endParaRPr lang="en-FI" sz="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CE2C0-EF0A-93C3-5533-E10C81D2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1706-9FFC-46D9-936E-EA44A7E71963}" type="slidenum">
              <a:rPr lang="en-FI" smtClean="0"/>
              <a:t>9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82890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7dae2c-5658-4ad3-b416-d475362575ad">
      <Terms xmlns="http://schemas.microsoft.com/office/infopath/2007/PartnerControls"/>
    </lcf76f155ced4ddcb4097134ff3c332f>
    <TaxCatchAll xmlns="83e6502c-ff8b-40ab-aa24-2f38ba2a3d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B4AA3E1D3A21A40A4728CD81858B561" ma:contentTypeVersion="16" ma:contentTypeDescription="Luo uusi asiakirja." ma:contentTypeScope="" ma:versionID="66aec28c36f6b5ef6db3f2f84f551264">
  <xsd:schema xmlns:xsd="http://www.w3.org/2001/XMLSchema" xmlns:xs="http://www.w3.org/2001/XMLSchema" xmlns:p="http://schemas.microsoft.com/office/2006/metadata/properties" xmlns:ns2="067dae2c-5658-4ad3-b416-d475362575ad" xmlns:ns3="83e6502c-ff8b-40ab-aa24-2f38ba2a3d3c" targetNamespace="http://schemas.microsoft.com/office/2006/metadata/properties" ma:root="true" ma:fieldsID="3fd76a2793ed39fedca768a56d985fbf" ns2:_="" ns3:_="">
    <xsd:import namespace="067dae2c-5658-4ad3-b416-d475362575ad"/>
    <xsd:import namespace="83e6502c-ff8b-40ab-aa24-2f38ba2a3d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dae2c-5658-4ad3-b416-d47536257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31e876c-0c15-4d7d-8600-089979dc15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6502c-ff8b-40ab-aa24-2f38ba2a3d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9b170a7-a159-42eb-8491-16db214760cb}" ma:internalName="TaxCatchAll" ma:showField="CatchAllData" ma:web="83e6502c-ff8b-40ab-aa24-2f38ba2a3d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5EFA14-0137-4E3A-BB66-BE0947A015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030584-36EA-4816-9C29-ED0B8BAE24BF}">
  <ds:schemaRefs>
    <ds:schemaRef ds:uri="http://schemas.microsoft.com/office/2006/metadata/properties"/>
    <ds:schemaRef ds:uri="067dae2c-5658-4ad3-b416-d475362575ad"/>
    <ds:schemaRef ds:uri="http://www.w3.org/XML/1998/namespace"/>
    <ds:schemaRef ds:uri="http://schemas.microsoft.com/office/2006/documentManagement/types"/>
    <ds:schemaRef ds:uri="http://purl.org/dc/terms/"/>
    <ds:schemaRef ds:uri="83e6502c-ff8b-40ab-aa24-2f38ba2a3d3c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1DAA0C9-BEA6-4654-ACB0-0C322133FB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7dae2c-5658-4ad3-b416-d475362575ad"/>
    <ds:schemaRef ds:uri="83e6502c-ff8b-40ab-aa24-2f38ba2a3d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4d93651-b4da-443b-b22c-3083479ede18}" enabled="0" method="" siteId="{54d93651-b4da-443b-b22c-3083479ede1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1998</Words>
  <Application>Microsoft Office PowerPoint</Application>
  <PresentationFormat>Widescreen</PresentationFormat>
  <Paragraphs>305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Segoe UI</vt:lpstr>
      <vt:lpstr>Office Theme</vt:lpstr>
      <vt:lpstr>Hyvä Microsoft-kumppanimme!  Olemme koostaneet käyttöösi Copilot Chatista tämän asiakasesityksen, josta voit kätevästi poimia haluamasi sisällöt asiakasesityksiin. Nappaa siis joko diat tai tekstit ja liitä yrityksesi PowerPoint-pohjaan tai -esitykseen.   </vt:lpstr>
      <vt:lpstr>Autamme yritystäsi tekoälymatkalla</vt:lpstr>
      <vt:lpstr>Miksi lähteä tekoälymatkalle?</vt:lpstr>
      <vt:lpstr>Mihin Copilot Chatia voi käyttää?</vt:lpstr>
      <vt:lpstr>Kysymys Copilot Chatille: “Miksi jokaisen pitäisi käyttää Copilot Chatia?” </vt:lpstr>
      <vt:lpstr>Johto</vt:lpstr>
      <vt:lpstr>Taloushallinto</vt:lpstr>
      <vt:lpstr>IT ja tietohallinto</vt:lpstr>
      <vt:lpstr>Markkinointi</vt:lpstr>
      <vt:lpstr>Myynti</vt:lpstr>
      <vt:lpstr>HR</vt:lpstr>
      <vt:lpstr>Maksuton vs. maksullinen Copilot?</vt:lpstr>
      <vt:lpstr>Onko yritykselläsi Microsoft 365 käytössä?</vt:lpstr>
      <vt:lpstr>1. Ominaisuudet</vt:lpstr>
      <vt:lpstr>2. Käyttökohteet</vt:lpstr>
      <vt:lpstr>3. Hyödyt työntekijälle</vt:lpstr>
      <vt:lpstr>4. Kenelle sopii</vt:lpstr>
      <vt:lpstr>Onko Copilot Chat tietoturvallinen?</vt:lpstr>
      <vt:lpstr>Näin käytät Copilot Chatia tietoturvallisesti</vt:lpstr>
      <vt:lpstr>Lähdetäänkö yhdessä matkalle?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Tiina Tervonen</dc:creator>
  <cp:lastModifiedBy>Tiina Tervonen</cp:lastModifiedBy>
  <cp:revision>1</cp:revision>
  <dcterms:created xsi:type="dcterms:W3CDTF">2025-06-17T07:09:47Z</dcterms:created>
  <dcterms:modified xsi:type="dcterms:W3CDTF">2025-09-26T10:39:44Z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0x010100BB4AA3E1D3A21A40A4728CD81858B561</vt:lpwstr>
  </property>
  <property fmtid="{D5CDD505-2E9C-101B-9397-08002B2CF9AE}" pid="3" name="MediaServiceImageTags">
    <vt:lpwstr/>
  </property>
</Properties>
</file>